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19"/>
  </p:notesMasterIdLst>
  <p:handoutMasterIdLst>
    <p:handoutMasterId r:id="rId20"/>
  </p:handout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5" r:id="rId16"/>
    <p:sldId id="284" r:id="rId17"/>
    <p:sldId id="286"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AFF"/>
    <a:srgbClr val="15D3FB"/>
    <a:srgbClr val="FBB015"/>
    <a:srgbClr val="272642"/>
    <a:srgbClr val="36355D"/>
    <a:srgbClr val="410083"/>
    <a:srgbClr val="3E3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76573" autoAdjust="0"/>
  </p:normalViewPr>
  <p:slideViewPr>
    <p:cSldViewPr snapToGrid="0" snapToObjects="1" showGuides="1">
      <p:cViewPr varScale="1">
        <p:scale>
          <a:sx n="79" d="100"/>
          <a:sy n="79" d="100"/>
        </p:scale>
        <p:origin x="114" y="282"/>
      </p:cViewPr>
      <p:guideLst>
        <p:guide orient="horz" pos="2160"/>
        <p:guide pos="2886"/>
      </p:guideLst>
    </p:cSldViewPr>
  </p:slideViewPr>
  <p:outlineViewPr>
    <p:cViewPr>
      <p:scale>
        <a:sx n="33" d="100"/>
        <a:sy n="33" d="100"/>
      </p:scale>
      <p:origin x="0" y="-223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2" d="100"/>
          <a:sy n="112" d="100"/>
        </p:scale>
        <p:origin x="24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406729E-5C3D-4356-8305-A699230BD325}" type="datetimeFigureOut">
              <a:rPr lang="en-GB" smtClean="0"/>
              <a:t>27/02/2019</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C62A105-BD37-4DFA-B20D-2FE0755405BF}" type="slidenum">
              <a:rPr lang="en-GB" smtClean="0"/>
              <a:t>‹#›</a:t>
            </a:fld>
            <a:endParaRPr lang="en-GB"/>
          </a:p>
        </p:txBody>
      </p:sp>
    </p:spTree>
    <p:extLst>
      <p:ext uri="{BB962C8B-B14F-4D97-AF65-F5344CB8AC3E}">
        <p14:creationId xmlns:p14="http://schemas.microsoft.com/office/powerpoint/2010/main" val="3222296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3657C8B-98CE-4E89-954B-B8BF129607FD}" type="datetime1">
              <a:rPr lang="en-GB" altLang="en-US"/>
              <a:pPr/>
              <a:t>27/02/2019</a:t>
            </a:fld>
            <a:endParaRPr lang="en-GB" altLang="en-US"/>
          </a:p>
        </p:txBody>
      </p:sp>
      <p:sp>
        <p:nvSpPr>
          <p:cNvPr id="4" name="Slide Image Placeholder 3"/>
          <p:cNvSpPr>
            <a:spLocks noGrp="1" noRot="1" noChangeAspect="1"/>
          </p:cNvSpPr>
          <p:nvPr>
            <p:ph type="sldImg" idx="2"/>
          </p:nvPr>
        </p:nvSpPr>
        <p:spPr>
          <a:xfrm>
            <a:off x="2523680" y="185070"/>
            <a:ext cx="4096640" cy="307248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47D8543-D7B6-4113-9C5C-5C449F0104E5}" type="slidenum">
              <a:rPr lang="en-GB" altLang="en-US"/>
              <a:pPr/>
              <a:t>‹#›</a:t>
            </a:fld>
            <a:endParaRPr lang="en-GB" altLang="en-US"/>
          </a:p>
        </p:txBody>
      </p:sp>
    </p:spTree>
    <p:extLst>
      <p:ext uri="{BB962C8B-B14F-4D97-AF65-F5344CB8AC3E}">
        <p14:creationId xmlns:p14="http://schemas.microsoft.com/office/powerpoint/2010/main" val="414559195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766763" y="509588"/>
            <a:ext cx="7610475" cy="570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841887C-6BD2-4011-A88A-EC88019D906C}" type="slidenum">
              <a:rPr lang="en-GB" altLang="en-US">
                <a:latin typeface="Arial" panose="020B0604020202020204" pitchFamily="34" charset="0"/>
                <a:cs typeface="ヒラギノ角ゴ ProN W3" charset="0"/>
                <a:sym typeface="Arial" panose="020B0604020202020204" pitchFamily="34" charset="0"/>
              </a:rPr>
              <a:pPr/>
              <a:t>1</a:t>
            </a:fld>
            <a:endParaRPr lang="en-GB" altLang="en-US" dirty="0">
              <a:latin typeface="Arial" panose="020B0604020202020204" pitchFamily="34" charset="0"/>
              <a:cs typeface="ヒラギノ角ゴ ProN W3" charset="0"/>
              <a:sym typeface="Arial" panose="020B0604020202020204" pitchFamily="34" charset="0"/>
            </a:endParaRPr>
          </a:p>
        </p:txBody>
      </p:sp>
      <p:sp>
        <p:nvSpPr>
          <p:cNvPr id="24580"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There are no notes for the title page.</a:t>
            </a:r>
          </a:p>
        </p:txBody>
      </p:sp>
    </p:spTree>
    <p:extLst>
      <p:ext uri="{BB962C8B-B14F-4D97-AF65-F5344CB8AC3E}">
        <p14:creationId xmlns:p14="http://schemas.microsoft.com/office/powerpoint/2010/main" val="290856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931988" y="514350"/>
            <a:ext cx="5280025" cy="3960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C6D3C80-813D-41F1-A352-D959ADC0F967}" type="slidenum">
              <a:rPr lang="en-GB" altLang="en-US">
                <a:latin typeface="Arial" panose="020B0604020202020204" pitchFamily="34" charset="0"/>
                <a:cs typeface="ヒラギノ角ゴ ProN W3" charset="0"/>
                <a:sym typeface="Arial" panose="020B0604020202020204" pitchFamily="34" charset="0"/>
              </a:rPr>
              <a:pPr/>
              <a:t>10</a:t>
            </a:fld>
            <a:endParaRPr lang="en-GB" altLang="en-US">
              <a:latin typeface="Arial" panose="020B0604020202020204" pitchFamily="34" charset="0"/>
              <a:cs typeface="ヒラギノ角ゴ ProN W3" charset="0"/>
              <a:sym typeface="Arial" panose="020B0604020202020204" pitchFamily="34" charset="0"/>
            </a:endParaRPr>
          </a:p>
        </p:txBody>
      </p:sp>
      <p:sp>
        <p:nvSpPr>
          <p:cNvPr id="43012"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ＭＳ Ｐゴシック" panose="020B0600070205080204" pitchFamily="34" charset="-128"/>
                <a:cs typeface="+mn-cs"/>
              </a:rPr>
              <a:t>Mae’r atebion yn cael eu </a:t>
            </a:r>
            <a:r>
              <a:rPr lang="en-GB" sz="1200" kern="1200" dirty="0" err="1" smtClean="0">
                <a:solidFill>
                  <a:schemeClr val="tx1"/>
                </a:solidFill>
                <a:effectLst/>
                <a:latin typeface="+mn-lt"/>
                <a:ea typeface="ＭＳ Ｐゴシック" panose="020B0600070205080204" pitchFamily="34" charset="-128"/>
                <a:cs typeface="+mn-cs"/>
              </a:rPr>
              <a:t>dangos</a:t>
            </a:r>
            <a:r>
              <a:rPr lang="en-GB" sz="1200" kern="1200" dirty="0" smtClean="0">
                <a:solidFill>
                  <a:schemeClr val="tx1"/>
                </a:solidFill>
                <a:effectLst/>
                <a:latin typeface="+mn-lt"/>
                <a:ea typeface="ＭＳ Ｐゴシック" panose="020B0600070205080204" pitchFamily="34" charset="-128"/>
                <a:cs typeface="+mn-cs"/>
              </a:rPr>
              <a:t> </a:t>
            </a:r>
            <a:r>
              <a:rPr lang="en-GB" sz="1200" kern="1200" smtClean="0">
                <a:solidFill>
                  <a:schemeClr val="tx1"/>
                </a:solidFill>
                <a:effectLst/>
                <a:latin typeface="+mn-lt"/>
                <a:ea typeface="ＭＳ Ｐゴシック" panose="020B0600070205080204" pitchFamily="34" charset="-128"/>
                <a:cs typeface="+mn-cs"/>
              </a:rPr>
              <a:t>gyda </a:t>
            </a:r>
            <a:r>
              <a:rPr lang="en-GB" sz="1200" kern="1200" dirty="0" smtClean="0">
                <a:solidFill>
                  <a:schemeClr val="tx1"/>
                </a:solidFill>
                <a:effectLst/>
                <a:latin typeface="+mn-lt"/>
                <a:ea typeface="ＭＳ Ｐゴシック" panose="020B0600070205080204" pitchFamily="34" charset="-128"/>
                <a:cs typeface="+mn-cs"/>
              </a:rPr>
              <a:t>llythrennau.</a:t>
            </a:r>
            <a:endParaRPr lang="en-GB" sz="1200" kern="1200" dirty="0">
              <a:solidFill>
                <a:schemeClr val="tx1"/>
              </a:solidFill>
              <a:effectLst/>
              <a:latin typeface="+mn-lt"/>
              <a:ea typeface="ＭＳ Ｐゴシック" panose="020B0600070205080204" pitchFamily="34" charset="-128"/>
              <a:cs typeface="+mn-cs"/>
            </a:endParaRPr>
          </a:p>
        </p:txBody>
      </p:sp>
    </p:spTree>
    <p:extLst>
      <p:ext uri="{BB962C8B-B14F-4D97-AF65-F5344CB8AC3E}">
        <p14:creationId xmlns:p14="http://schemas.microsoft.com/office/powerpoint/2010/main" val="261014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757738"/>
            <a:ext cx="7315200" cy="1847850"/>
          </a:xfrm>
        </p:spPr>
        <p:txBody>
          <a:bodyPr wrap="square" numCol="1" anchor="t" anchorCtr="0" compatLnSpc="1">
            <a:prstTxWarp prst="textNoShape">
              <a:avLst/>
            </a:prstTxWarp>
            <a:normAutofit/>
          </a:bodyPr>
          <a:lstStyle/>
          <a:p>
            <a:r>
              <a:rPr lang="cy-GB" sz="1200" kern="1200" noProof="0" dirty="0" smtClean="0">
                <a:solidFill>
                  <a:schemeClr val="tx1"/>
                </a:solidFill>
                <a:effectLst/>
                <a:latin typeface="+mn-lt"/>
                <a:ea typeface="ＭＳ Ｐゴシック" panose="020B0600070205080204" pitchFamily="34" charset="-128"/>
                <a:cs typeface="+mn-cs"/>
              </a:rPr>
              <a:t>Mae camerâu ar delesgopau seryddol yn wahanol i gamerâu digidol sylfaenol mewn llawer o ffyrdd gwahanol. Yn arbennig, mae seryddwyr eisiau cofnodi mwy o tonfeddi golau,</a:t>
            </a:r>
            <a:r>
              <a:rPr lang="cy-GB" sz="1200" kern="1200" baseline="0" noProof="0" dirty="0" smtClean="0">
                <a:solidFill>
                  <a:schemeClr val="tx1"/>
                </a:solidFill>
                <a:effectLst/>
                <a:latin typeface="+mn-lt"/>
                <a:ea typeface="ＭＳ Ｐゴシック" panose="020B0600070205080204" pitchFamily="34" charset="-128"/>
                <a:cs typeface="+mn-cs"/>
              </a:rPr>
              <a:t> nid yn unig </a:t>
            </a:r>
            <a:r>
              <a:rPr lang="cy-GB" sz="1200" kern="1200" noProof="0" dirty="0" smtClean="0">
                <a:solidFill>
                  <a:schemeClr val="tx1"/>
                </a:solidFill>
                <a:effectLst/>
                <a:latin typeface="+mn-lt"/>
                <a:ea typeface="ＭＳ Ｐゴシック" panose="020B0600070205080204" pitchFamily="34" charset="-128"/>
                <a:cs typeface="+mn-cs"/>
              </a:rPr>
              <a:t>coch, gwyrdd a glas. Mae hwn yn golygu bod set sefydlog o hidlwyr coch, gwyrdd a glas dros y picseli DYG yn anymarferol.</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Yn lle hynny, mae’r DYG yn cael ei greu fel bod o’n sensitif i amrywiaeth mawr o donfeddi golau, yn cynnwys y rhai nid ydym yn gallu gweld gyda’n llygaid. Mae hidlwyr wedyn yn cael ei rhoi o flaen yr holl DYG i rhwystro’r tonfeddi nid yw’r seryddwyr gyda diddordeb mewn, fel gallen nhw cael ‘llun’ o beth mae gwrthrych seryddol yn edrych fel mewn tonfedd arbennig.</a:t>
            </a:r>
            <a:endParaRPr lang="cy-GB" sz="1200" kern="1200" noProof="0" dirty="0" smtClean="0">
              <a:solidFill>
                <a:schemeClr val="tx1"/>
              </a:solidFill>
              <a:effectLst/>
              <a:latin typeface="+mn-lt"/>
              <a:ea typeface="ＭＳ Ｐゴシック" panose="020B0600070205080204" pitchFamily="34" charset="-128"/>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BEB3F1C-0604-445D-A9E7-7679125925D3}" type="slidenum">
              <a:rPr lang="en-GB" altLang="en-US">
                <a:latin typeface="Arial" panose="020B0604020202020204" pitchFamily="34" charset="0"/>
                <a:cs typeface="ヒラギノ角ゴ ProN W3" charset="0"/>
                <a:sym typeface="Arial" panose="020B0604020202020204" pitchFamily="34" charset="0"/>
              </a:rPr>
              <a:pPr/>
              <a:t>11</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411964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658916"/>
            <a:ext cx="7315200" cy="2065734"/>
          </a:xfrm>
        </p:spPr>
        <p:txBody>
          <a:bodyPr wrap="square" numCol="1" anchor="t" anchorCtr="0" compatLnSpc="1">
            <a:prstTxWarp prst="textNoShape">
              <a:avLst/>
            </a:prstTxWarp>
            <a:normAutofit lnSpcReduction="10000"/>
          </a:bodyPr>
          <a:lstStyle/>
          <a:p>
            <a:r>
              <a:rPr lang="cy-GB" sz="1200" kern="1200" noProof="0" dirty="0" smtClean="0">
                <a:solidFill>
                  <a:schemeClr val="tx1"/>
                </a:solidFill>
                <a:effectLst/>
                <a:latin typeface="+mn-lt"/>
                <a:ea typeface="ＭＳ Ｐゴシック" panose="020B0600070205080204" pitchFamily="34" charset="-128"/>
                <a:cs typeface="+mn-cs"/>
              </a:rPr>
              <a:t>Rhan fwyaf o’r amser </a:t>
            </a:r>
            <a:r>
              <a:rPr lang="cy-GB" sz="1200" kern="1200" noProof="0" dirty="0" smtClean="0">
                <a:solidFill>
                  <a:schemeClr val="tx1"/>
                </a:solidFill>
                <a:effectLst/>
                <a:latin typeface="+mn-lt"/>
                <a:ea typeface="ＭＳ Ｐゴシック" panose="020B0600070205080204" pitchFamily="34" charset="-128"/>
                <a:cs typeface="+mn-cs"/>
              </a:rPr>
              <a:t>nid</a:t>
            </a:r>
            <a:r>
              <a:rPr lang="cy-GB" sz="1200" kern="1200" baseline="0" noProof="0" dirty="0" smtClean="0">
                <a:solidFill>
                  <a:schemeClr val="tx1"/>
                </a:solidFill>
                <a:effectLst/>
                <a:latin typeface="+mn-lt"/>
                <a:ea typeface="ＭＳ Ｐゴシック" panose="020B0600070205080204" pitchFamily="34" charset="-128"/>
                <a:cs typeface="+mn-cs"/>
              </a:rPr>
              <a:t> yw</a:t>
            </a:r>
            <a:r>
              <a:rPr lang="cy-GB" sz="1200" kern="1200" noProof="0" dirty="0" smtClean="0">
                <a:solidFill>
                  <a:schemeClr val="tx1"/>
                </a:solidFill>
                <a:effectLst/>
                <a:latin typeface="+mn-lt"/>
                <a:ea typeface="ＭＳ Ｐゴシック" panose="020B0600070205080204" pitchFamily="34" charset="-128"/>
                <a:cs typeface="+mn-cs"/>
              </a:rPr>
              <a:t> </a:t>
            </a:r>
            <a:r>
              <a:rPr lang="cy-GB" sz="1200" kern="1200" noProof="0" dirty="0" smtClean="0">
                <a:solidFill>
                  <a:schemeClr val="tx1"/>
                </a:solidFill>
                <a:effectLst/>
                <a:latin typeface="+mn-lt"/>
                <a:ea typeface="ＭＳ Ｐゴシック" panose="020B0600070205080204" pitchFamily="34" charset="-128"/>
                <a:cs typeface="+mn-cs"/>
              </a:rPr>
              <a:t>seryddwyr </a:t>
            </a:r>
            <a:r>
              <a:rPr lang="cy-GB" sz="1200" kern="1200" noProof="0" dirty="0" smtClean="0">
                <a:solidFill>
                  <a:schemeClr val="tx1"/>
                </a:solidFill>
                <a:effectLst/>
                <a:latin typeface="+mn-lt"/>
                <a:ea typeface="ＭＳ Ｐゴシック" panose="020B0600070205080204" pitchFamily="34" charset="-128"/>
                <a:cs typeface="+mn-cs"/>
              </a:rPr>
              <a:t>gyda </a:t>
            </a:r>
            <a:r>
              <a:rPr lang="cy-GB" sz="1200" kern="1200" noProof="0" dirty="0" smtClean="0">
                <a:solidFill>
                  <a:schemeClr val="tx1"/>
                </a:solidFill>
                <a:effectLst/>
                <a:latin typeface="+mn-lt"/>
                <a:ea typeface="ＭＳ Ｐゴシック" panose="020B0600070205080204" pitchFamily="34" charset="-128"/>
                <a:cs typeface="+mn-cs"/>
              </a:rPr>
              <a:t>diddordeb cael delwedd “lliw-wir” o wrthrych seryddol maen nhw’n arsylwi. Mae hwn oherwydd nid yw eu hymchwil angen delweddau coch, gwyrdd neu glas.</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Fodd bynnag, gall delweddau lliw bod yn ddefnyddiol oherwydd llawer o resymau. Weithiau, mae delweddau lliw yn cael eu defnyddio i wneud rhai manylion yn glirach ac yn haws i weld. Adegau arall, mae delweddau lliw yn cael eu ddefnyddio i ddangos tonfeddi ni welwn </a:t>
            </a:r>
            <a:r>
              <a:rPr lang="cy-GB" sz="1200" kern="1200" noProof="0" dirty="0" smtClean="0">
                <a:solidFill>
                  <a:schemeClr val="tx1"/>
                </a:solidFill>
                <a:effectLst/>
                <a:latin typeface="+mn-lt"/>
                <a:ea typeface="ＭＳ Ｐゴシック" panose="020B0600070205080204" pitchFamily="34" charset="-128"/>
                <a:cs typeface="+mn-cs"/>
              </a:rPr>
              <a:t>gyda’n </a:t>
            </a:r>
            <a:r>
              <a:rPr lang="cy-GB" sz="1200" kern="1200" noProof="0" dirty="0" smtClean="0">
                <a:solidFill>
                  <a:schemeClr val="tx1"/>
                </a:solidFill>
                <a:effectLst/>
                <a:latin typeface="+mn-lt"/>
                <a:ea typeface="ＭＳ Ｐゴシック" panose="020B0600070205080204" pitchFamily="34" charset="-128"/>
                <a:cs typeface="+mn-cs"/>
              </a:rPr>
              <a:t>llygaid ond sy’n bwysig i ddeall y wyddoniaeth sy’n digwydd tu ôl y ddelwedd.</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 Messier 17 yn arsylwad a gymerwyd </a:t>
            </a:r>
            <a:r>
              <a:rPr lang="cy-GB" sz="1200" kern="1200" noProof="0" dirty="0" smtClean="0">
                <a:solidFill>
                  <a:schemeClr val="tx1"/>
                </a:solidFill>
                <a:effectLst/>
                <a:latin typeface="+mn-lt"/>
                <a:ea typeface="ＭＳ Ｐゴシック" panose="020B0600070205080204" pitchFamily="34" charset="-128"/>
                <a:cs typeface="+mn-cs"/>
              </a:rPr>
              <a:t>gyda </a:t>
            </a:r>
            <a:r>
              <a:rPr lang="cy-GB" sz="1200" kern="1200" noProof="0" dirty="0" smtClean="0">
                <a:solidFill>
                  <a:schemeClr val="tx1"/>
                </a:solidFill>
                <a:effectLst/>
                <a:latin typeface="+mn-lt"/>
                <a:ea typeface="ＭＳ Ｐゴシック" panose="020B0600070205080204" pitchFamily="34" charset="-128"/>
                <a:cs typeface="+mn-cs"/>
              </a:rPr>
              <a:t>4 hidlwyr (yn lle 3) ac </a:t>
            </a:r>
            <a:r>
              <a:rPr lang="cy-GB" sz="1200" kern="1200" noProof="0" dirty="0" smtClean="0">
                <a:solidFill>
                  <a:schemeClr val="tx1"/>
                </a:solidFill>
                <a:effectLst/>
                <a:latin typeface="+mn-lt"/>
                <a:ea typeface="ＭＳ Ｐゴシック" panose="020B0600070205080204" pitchFamily="34" charset="-128"/>
                <a:cs typeface="+mn-cs"/>
              </a:rPr>
              <a:t>roedd </a:t>
            </a:r>
            <a:r>
              <a:rPr lang="cy-GB" sz="1200" kern="1200" noProof="0" dirty="0" smtClean="0">
                <a:solidFill>
                  <a:schemeClr val="tx1"/>
                </a:solidFill>
                <a:effectLst/>
                <a:latin typeface="+mn-lt"/>
                <a:ea typeface="ＭＳ Ｐゴシック" panose="020B0600070205080204" pitchFamily="34" charset="-128"/>
                <a:cs typeface="+mn-cs"/>
              </a:rPr>
              <a:t>un o’r hidlwyr yn is-goch, tonfedd </a:t>
            </a:r>
            <a:r>
              <a:rPr lang="cy-GB" sz="1200" kern="1200" noProof="0" dirty="0" smtClean="0">
                <a:solidFill>
                  <a:schemeClr val="tx1"/>
                </a:solidFill>
                <a:effectLst/>
                <a:latin typeface="+mn-lt"/>
                <a:ea typeface="ＭＳ Ｐゴシック" panose="020B0600070205080204" pitchFamily="34" charset="-128"/>
                <a:cs typeface="+mn-cs"/>
              </a:rPr>
              <a:t>nid</a:t>
            </a:r>
            <a:r>
              <a:rPr lang="cy-GB" sz="1200" kern="1200" baseline="0" noProof="0" dirty="0" smtClean="0">
                <a:solidFill>
                  <a:schemeClr val="tx1"/>
                </a:solidFill>
                <a:effectLst/>
                <a:latin typeface="+mn-lt"/>
                <a:ea typeface="ＭＳ Ｐゴシック" panose="020B0600070205080204" pitchFamily="34" charset="-128"/>
                <a:cs typeface="+mn-cs"/>
              </a:rPr>
              <a:t> gallwn ni weld </a:t>
            </a:r>
            <a:r>
              <a:rPr lang="cy-GB" sz="1200" kern="1200" noProof="0" dirty="0" smtClean="0">
                <a:solidFill>
                  <a:schemeClr val="tx1"/>
                </a:solidFill>
                <a:effectLst/>
                <a:latin typeface="+mn-lt"/>
                <a:ea typeface="ＭＳ Ｐゴシック" panose="020B0600070205080204" pitchFamily="34" charset="-128"/>
                <a:cs typeface="+mn-cs"/>
              </a:rPr>
              <a:t>gyda’n </a:t>
            </a:r>
            <a:r>
              <a:rPr lang="cy-GB" sz="1200" kern="1200" noProof="0" dirty="0" smtClean="0">
                <a:solidFill>
                  <a:schemeClr val="tx1"/>
                </a:solidFill>
                <a:effectLst/>
                <a:latin typeface="+mn-lt"/>
                <a:ea typeface="ＭＳ Ｐゴシック" panose="020B0600070205080204" pitchFamily="34" charset="-128"/>
                <a:cs typeface="+mn-cs"/>
              </a:rPr>
              <a:t>llygaid. Felly, nad yw’r ddelwedd yn ‘lliw-wir’ o gwbl.</a:t>
            </a:r>
          </a:p>
          <a:p>
            <a:pPr marL="39688" indent="0">
              <a:spcBef>
                <a:spcPts val="450"/>
              </a:spcBef>
              <a:buClr>
                <a:srgbClr val="D16349"/>
              </a:buClr>
              <a:buSzPct val="85000"/>
              <a:buFont typeface="Wingdings 2" panose="05020102010507070707" pitchFamily="18" charset="2"/>
              <a:buNone/>
            </a:pPr>
            <a:endParaRPr lang="cy-GB" altLang="en-US" noProof="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endParaRPr lang="cy-GB" altLang="en-US" noProof="0" dirty="0" smtClean="0">
              <a:latin typeface="Georgia" panose="02040502050405020303" pitchFamily="18" charset="0"/>
              <a:sym typeface="Georgia" panose="02040502050405020303" pitchFamily="18" charset="0"/>
            </a:endParaRPr>
          </a:p>
          <a:p>
            <a:pPr marL="39688" indent="0">
              <a:spcBef>
                <a:spcPct val="0"/>
              </a:spcBef>
              <a:buFont typeface="Arial" panose="020B0604020202020204" pitchFamily="34" charset="0"/>
              <a:buNone/>
            </a:pPr>
            <a:endParaRPr lang="cy-GB" altLang="en-US" noProof="0"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35924A-024D-49F1-884C-372F48ED9C41}" type="slidenum">
              <a:rPr lang="en-GB" altLang="en-US">
                <a:latin typeface="Arial" panose="020B0604020202020204" pitchFamily="34" charset="0"/>
                <a:cs typeface="ヒラギノ角ゴ ProN W3" charset="0"/>
                <a:sym typeface="Arial" panose="020B0604020202020204" pitchFamily="34" charset="0"/>
              </a:rPr>
              <a:pPr/>
              <a:t>12</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39573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638675"/>
            <a:ext cx="7315200" cy="2125266"/>
          </a:xfrm>
        </p:spPr>
        <p:txBody>
          <a:bodyPr wrap="square" numCol="1" anchor="t" anchorCtr="0" compatLnSpc="1">
            <a:prstTxWarp prst="textNoShape">
              <a:avLst/>
            </a:prstTxWarp>
            <a:normAutofit fontScale="92500" lnSpcReduction="10000"/>
          </a:bodyPr>
          <a:lstStyle/>
          <a:p>
            <a:r>
              <a:rPr lang="cy-GB" sz="1200" kern="1200" noProof="0" dirty="0" smtClean="0">
                <a:solidFill>
                  <a:schemeClr val="tx1"/>
                </a:solidFill>
                <a:effectLst/>
                <a:latin typeface="+mn-lt"/>
                <a:ea typeface="ＭＳ Ｐゴシック" panose="020B0600070205080204" pitchFamily="34" charset="-128"/>
                <a:cs typeface="+mn-cs"/>
              </a:rPr>
              <a:t>Fel gwelwn ni yn barod, nid yw camerâu yn gweithio yn yr un ffordd fel ein llygaid, ac yn yr achos camerâu seryddol nad yw’r hidlwyr sy’n cael eu defnyddio yn cyfateb yn union i’r goch, gwyrdd a glas mae ein llygaid yn weld. Felly mae’n anodd honni bod y delweddau seryddol rydym yn cynhyrchu yn delweddau “lliw-wir”.</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Fodd bynnag, drwy dewis 3 hidlwyr sy’n fras yn y darn cywir o’r sbectrwm, gallwn ni cynhyrchu delwedd “cynrychiolydd-lliw”. Mae hwn yn ddelwedd lle mae’r lliwiau rydym yn ychwanegu i’r arsylwadau cyn cyfuno nhw (coch, gwyrdd, glas) yn cynrychioli yn fras y lliwiau o’r hidlwyr a defnyddiwn yn ystod yr arsylwad.</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ddelwedd o M20 (uchod) yn gyfuniad o 3 hidlwyr sy’n fras coch, gwyrdd a glas. Mae hwn yn ddelwedd “cynrychiolydd-lliw”. Mae’r lliwiau yma hefyd yn dangos i ni rhywbeth amdan y wyddoniaeth sy’n digwydd tŷ fewn y nifwl. Hwn ydy rheswm arall sy’n dda ar gyfer defnyddio delweddau 3-lliw mewn seryddiaeth.</a:t>
            </a:r>
          </a:p>
          <a:p>
            <a:pPr marL="39688" indent="0">
              <a:spcBef>
                <a:spcPct val="0"/>
              </a:spcBef>
              <a:buFont typeface="Arial" panose="020B0604020202020204" pitchFamily="34" charset="0"/>
              <a:buNone/>
            </a:pPr>
            <a:endParaRPr lang="cy-GB" altLang="en-US" noProof="0"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40C6391-8B48-451F-A3E7-5679A6168184}" type="slidenum">
              <a:rPr lang="en-GB" altLang="en-US">
                <a:latin typeface="Arial" panose="020B0604020202020204" pitchFamily="34" charset="0"/>
                <a:cs typeface="ヒラギノ角ゴ ProN W3" charset="0"/>
                <a:sym typeface="Arial" panose="020B0604020202020204" pitchFamily="34" charset="0"/>
              </a:rPr>
              <a:pPr/>
              <a:t>13</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378843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xfrm>
            <a:off x="1992313" y="514350"/>
            <a:ext cx="5159375" cy="3868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482704"/>
            <a:ext cx="7315200" cy="2283619"/>
          </a:xfrm>
        </p:spPr>
        <p:txBody>
          <a:bodyPr wrap="square" numCol="1" anchor="t" anchorCtr="0" compatLnSpc="1">
            <a:prstTxWarp prst="textNoShape">
              <a:avLst/>
            </a:prstTxWarp>
            <a:normAutofit fontScale="92500" lnSpcReduction="20000"/>
          </a:bodyPr>
          <a:lstStyle/>
          <a:p>
            <a:r>
              <a:rPr lang="cy-GB" sz="1200" kern="1200" noProof="0" dirty="0" smtClean="0">
                <a:solidFill>
                  <a:schemeClr val="tx1"/>
                </a:solidFill>
                <a:effectLst/>
                <a:latin typeface="+mn-lt"/>
                <a:ea typeface="ＭＳ Ｐゴシック" panose="020B0600070205080204" pitchFamily="34" charset="-128"/>
                <a:cs typeface="+mn-cs"/>
              </a:rPr>
              <a:t>Mae’r delweddau yma yn dangos y delweddau coch, gwyrdd a glas gan set o arsylwadau a gymerwyd gan y Telesgop Lerpwl.</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Pan maen nhw’n cael eu lliwio a chyfuno i gynhyrchu delwedd gynrychioladol, rydyn ni’n cael y ddelwedd sydd ar y gwaelod-dde.</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Gallwch</a:t>
            </a:r>
            <a:r>
              <a:rPr lang="cy-GB" sz="1200" kern="1200" baseline="0" noProof="0" dirty="0" smtClean="0">
                <a:solidFill>
                  <a:schemeClr val="tx1"/>
                </a:solidFill>
                <a:effectLst/>
                <a:latin typeface="+mn-lt"/>
                <a:ea typeface="ＭＳ Ｐゴシック" panose="020B0600070205080204" pitchFamily="34" charset="-128"/>
                <a:cs typeface="+mn-cs"/>
              </a:rPr>
              <a:t> chi </a:t>
            </a:r>
            <a:r>
              <a:rPr lang="cy-GB" sz="1200" kern="1200" noProof="0" dirty="0" smtClean="0">
                <a:solidFill>
                  <a:schemeClr val="tx1"/>
                </a:solidFill>
                <a:effectLst/>
                <a:latin typeface="+mn-lt"/>
                <a:ea typeface="ＭＳ Ｐゴシック" panose="020B0600070205080204" pitchFamily="34" charset="-128"/>
                <a:cs typeface="+mn-cs"/>
              </a:rPr>
              <a:t>wario llawer o amser yn cynhyrchu'r delweddau lliw drwy</a:t>
            </a:r>
            <a:r>
              <a:rPr lang="cy-GB" sz="1200" kern="1200" baseline="0" noProof="0" dirty="0" smtClean="0">
                <a:solidFill>
                  <a:schemeClr val="tx1"/>
                </a:solidFill>
                <a:effectLst/>
                <a:latin typeface="+mn-lt"/>
                <a:ea typeface="ＭＳ Ｐゴシック" panose="020B0600070205080204" pitchFamily="34" charset="-128"/>
                <a:cs typeface="+mn-cs"/>
              </a:rPr>
              <a:t> </a:t>
            </a:r>
            <a:r>
              <a:rPr lang="cy-GB" sz="1200" kern="1200" noProof="0" dirty="0" smtClean="0">
                <a:solidFill>
                  <a:schemeClr val="tx1"/>
                </a:solidFill>
                <a:effectLst/>
                <a:latin typeface="+mn-lt"/>
                <a:ea typeface="ＭＳ Ｐゴシック" panose="020B0600070205080204" pitchFamily="34" charset="-128"/>
                <a:cs typeface="+mn-cs"/>
              </a:rPr>
              <a:t>newid nhw i edrych yn bert neu i ddod allan y wyddoniaeth sy’n digwydd i roi</a:t>
            </a:r>
            <a:r>
              <a:rPr lang="cy-GB" sz="1200" kern="1200" baseline="0" noProof="0" dirty="0" smtClean="0">
                <a:solidFill>
                  <a:schemeClr val="tx1"/>
                </a:solidFill>
                <a:effectLst/>
                <a:latin typeface="+mn-lt"/>
                <a:ea typeface="ＭＳ Ｐゴシック" panose="020B0600070205080204" pitchFamily="34" charset="-128"/>
                <a:cs typeface="+mn-cs"/>
              </a:rPr>
              <a:t> eglurhâd i</a:t>
            </a:r>
            <a:r>
              <a:rPr lang="cy-GB" sz="1200" kern="1200" noProof="0" dirty="0" smtClean="0">
                <a:solidFill>
                  <a:schemeClr val="tx1"/>
                </a:solidFill>
                <a:effectLst/>
                <a:latin typeface="+mn-lt"/>
                <a:ea typeface="ＭＳ Ｐゴシック" panose="020B0600070205080204" pitchFamily="34" charset="-128"/>
                <a:cs typeface="+mn-cs"/>
              </a:rPr>
              <a:t> eich delwedd.</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proses delweddu 3-lliw hon yn un o nifer o brosesau a defnyddio gan delweddwyr-seryddol sy’n gwario llawer o oriau yn cynhyrchu'r delweddau a welwn ni mewn lifrau, ar y teledu neu ar y wê.</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Gallwn ni dysgu llawer amdan golau, lliw a thechnegau delweddu drwy wario dipyn bach o amser yn cynhyrchu delweddau 3-lliw ein hun.</a:t>
            </a:r>
            <a:endParaRPr lang="cy-GB" altLang="en-US" noProof="0" dirty="0" smtClean="0">
              <a:latin typeface="Georgia" panose="02040502050405020303" pitchFamily="18" charset="0"/>
              <a:sym typeface="Georgia" panose="02040502050405020303" pitchFamily="18" charset="0"/>
            </a:endParaRPr>
          </a:p>
          <a:p>
            <a:pPr marL="39688" indent="0">
              <a:spcBef>
                <a:spcPts val="450"/>
              </a:spcBef>
              <a:buClr>
                <a:srgbClr val="D16349"/>
              </a:buClr>
              <a:buSzPct val="85000"/>
              <a:buFont typeface="Wingdings 2" panose="05020102010507070707" pitchFamily="18" charset="2"/>
              <a:buNone/>
            </a:pPr>
            <a:endParaRPr lang="cy-GB" altLang="en-US" noProof="0" dirty="0" smtClean="0">
              <a:latin typeface="Georgia" panose="02040502050405020303" pitchFamily="18" charset="0"/>
              <a:sym typeface="Georgia" panose="02040502050405020303"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D2F06EF-719D-4AA1-A2DF-98208B37ED19}" type="slidenum">
              <a:rPr lang="en-GB" altLang="en-US">
                <a:latin typeface="Arial" panose="020B0604020202020204" pitchFamily="34" charset="0"/>
                <a:cs typeface="ヒラギノ角ゴ ProN W3" charset="0"/>
                <a:sym typeface="Arial" panose="020B0604020202020204" pitchFamily="34" charset="0"/>
              </a:rPr>
              <a:pPr/>
              <a:t>14</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105526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646113" y="514350"/>
            <a:ext cx="7854950" cy="5891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74270F6-2F9A-4409-ADD4-3C7C01EE083A}" type="slidenum">
              <a:rPr lang="en-GB" altLang="en-US">
                <a:latin typeface="Arial" panose="020B0604020202020204" pitchFamily="34" charset="0"/>
                <a:cs typeface="ヒラギノ角ゴ ProN W3" charset="0"/>
                <a:sym typeface="Arial" panose="020B0604020202020204" pitchFamily="34" charset="0"/>
              </a:rPr>
              <a:pPr/>
              <a:t>16</a:t>
            </a:fld>
            <a:endParaRPr lang="en-GB" altLang="en-US">
              <a:latin typeface="Arial" panose="020B0604020202020204" pitchFamily="34" charset="0"/>
              <a:cs typeface="ヒラギノ角ゴ ProN W3" charset="0"/>
              <a:sym typeface="Arial" panose="020B0604020202020204" pitchFamily="34" charset="0"/>
            </a:endParaRPr>
          </a:p>
        </p:txBody>
      </p:sp>
      <p:sp>
        <p:nvSpPr>
          <p:cNvPr id="53252"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No notes for this slide.</a:t>
            </a:r>
          </a:p>
        </p:txBody>
      </p:sp>
    </p:spTree>
    <p:extLst>
      <p:ext uri="{BB962C8B-B14F-4D97-AF65-F5344CB8AC3E}">
        <p14:creationId xmlns:p14="http://schemas.microsoft.com/office/powerpoint/2010/main" val="375129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646113" y="514350"/>
            <a:ext cx="7854950" cy="5891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74270F6-2F9A-4409-ADD4-3C7C01EE083A}" type="slidenum">
              <a:rPr lang="en-GB" altLang="en-US">
                <a:latin typeface="Arial" panose="020B0604020202020204" pitchFamily="34" charset="0"/>
                <a:cs typeface="ヒラギノ角ゴ ProN W3" charset="0"/>
                <a:sym typeface="Arial" panose="020B0604020202020204" pitchFamily="34" charset="0"/>
              </a:rPr>
              <a:pPr/>
              <a:t>17</a:t>
            </a:fld>
            <a:endParaRPr lang="en-GB" altLang="en-US">
              <a:latin typeface="Arial" panose="020B0604020202020204" pitchFamily="34" charset="0"/>
              <a:cs typeface="ヒラギノ角ゴ ProN W3" charset="0"/>
              <a:sym typeface="Arial" panose="020B0604020202020204" pitchFamily="34" charset="0"/>
            </a:endParaRPr>
          </a:p>
        </p:txBody>
      </p:sp>
      <p:sp>
        <p:nvSpPr>
          <p:cNvPr id="53252"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No notes for this slide.</a:t>
            </a:r>
          </a:p>
        </p:txBody>
      </p:sp>
    </p:spTree>
    <p:extLst>
      <p:ext uri="{BB962C8B-B14F-4D97-AF65-F5344CB8AC3E}">
        <p14:creationId xmlns:p14="http://schemas.microsoft.com/office/powerpoint/2010/main" val="80921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1946275" y="514350"/>
            <a:ext cx="5251450" cy="3938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992717" y="4895850"/>
            <a:ext cx="7315200" cy="1618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cy-GB" sz="1200" kern="1200" noProof="0" dirty="0" smtClean="0">
                <a:solidFill>
                  <a:schemeClr val="tx1"/>
                </a:solidFill>
                <a:effectLst/>
                <a:latin typeface="+mn-lt"/>
                <a:ea typeface="ＭＳ Ｐゴシック" panose="020B0600070205080204" pitchFamily="34" charset="-128"/>
                <a:cs typeface="+mn-cs"/>
              </a:rPr>
              <a:t>Bydd disgyblion yn cael ei gyflwyno i’r cysyniad o Ddelweddu 3-Lliw</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 Delweddau lliw yn y ddwy ffotograffiaeth ddigidol draddodiadol, yn ogystal â delweddu digidol seryddol yn cael ei hegluro.</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 disgyblion yn cael ei ddarparu </a:t>
            </a:r>
            <a:r>
              <a:rPr lang="cy-GB" sz="1200" kern="1200" noProof="0" dirty="0" smtClean="0">
                <a:solidFill>
                  <a:schemeClr val="tx1"/>
                </a:solidFill>
                <a:effectLst/>
                <a:latin typeface="+mn-lt"/>
                <a:ea typeface="ＭＳ Ｐゴシック" panose="020B0600070205080204" pitchFamily="34" charset="-128"/>
                <a:cs typeface="+mn-cs"/>
              </a:rPr>
              <a:t>gydag </a:t>
            </a:r>
            <a:r>
              <a:rPr lang="cy-GB" sz="1200" kern="1200" noProof="0" dirty="0" smtClean="0">
                <a:solidFill>
                  <a:schemeClr val="tx1"/>
                </a:solidFill>
                <a:effectLst/>
                <a:latin typeface="+mn-lt"/>
                <a:ea typeface="ＭＳ Ｐゴシック" panose="020B0600070205080204" pitchFamily="34" charset="-128"/>
                <a:cs typeface="+mn-cs"/>
              </a:rPr>
              <a:t>amrywiaeth o ddelweddau wedi’u chymryd </a:t>
            </a:r>
            <a:r>
              <a:rPr lang="cy-GB" sz="1200" kern="1200" noProof="0" dirty="0" smtClean="0">
                <a:solidFill>
                  <a:schemeClr val="tx1"/>
                </a:solidFill>
                <a:effectLst/>
                <a:latin typeface="+mn-lt"/>
                <a:ea typeface="ＭＳ Ｐゴシック" panose="020B0600070205080204" pitchFamily="34" charset="-128"/>
                <a:cs typeface="+mn-cs"/>
              </a:rPr>
              <a:t>gyda </a:t>
            </a:r>
            <a:r>
              <a:rPr lang="cy-GB" sz="1200" kern="1200" noProof="0" dirty="0" smtClean="0">
                <a:solidFill>
                  <a:schemeClr val="tx1"/>
                </a:solidFill>
                <a:effectLst/>
                <a:latin typeface="+mn-lt"/>
                <a:ea typeface="ＭＳ Ｐゴシック" panose="020B0600070205080204" pitchFamily="34" charset="-128"/>
                <a:cs typeface="+mn-cs"/>
              </a:rPr>
              <a:t>hidlwyr gwahanol ac yn cael ei ofyn i weithio allan pa lun wedi cael ei gymryd </a:t>
            </a:r>
            <a:r>
              <a:rPr lang="cy-GB" sz="1200" kern="1200" noProof="0" dirty="0" smtClean="0">
                <a:solidFill>
                  <a:schemeClr val="tx1"/>
                </a:solidFill>
                <a:effectLst/>
                <a:latin typeface="+mn-lt"/>
                <a:ea typeface="ＭＳ Ｐゴシック" panose="020B0600070205080204" pitchFamily="34" charset="-128"/>
                <a:cs typeface="+mn-cs"/>
              </a:rPr>
              <a:t>gyda </a:t>
            </a:r>
            <a:r>
              <a:rPr lang="cy-GB" sz="1200" kern="1200" noProof="0" dirty="0" smtClean="0">
                <a:solidFill>
                  <a:schemeClr val="tx1"/>
                </a:solidFill>
                <a:effectLst/>
                <a:latin typeface="+mn-lt"/>
                <a:ea typeface="ＭＳ Ｐゴシック" panose="020B0600070205080204" pitchFamily="34" charset="-128"/>
                <a:cs typeface="+mn-cs"/>
              </a:rPr>
              <a:t>pa hidlydd.</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 set o weithgareddau yn cael ei gyflwyno sydd yn gallu cael eu cwblhau </a:t>
            </a:r>
            <a:r>
              <a:rPr lang="cy-GB" sz="1200" kern="1200" noProof="0" dirty="0" smtClean="0">
                <a:solidFill>
                  <a:schemeClr val="tx1"/>
                </a:solidFill>
                <a:effectLst/>
                <a:latin typeface="+mn-lt"/>
                <a:ea typeface="ＭＳ Ｐゴシック" panose="020B0600070205080204" pitchFamily="34" charset="-128"/>
                <a:cs typeface="+mn-cs"/>
              </a:rPr>
              <a:t>drwy</a:t>
            </a:r>
            <a:r>
              <a:rPr lang="cy-GB" sz="1200" kern="1200" baseline="0" noProof="0" dirty="0" smtClean="0">
                <a:solidFill>
                  <a:schemeClr val="tx1"/>
                </a:solidFill>
                <a:effectLst/>
                <a:latin typeface="+mn-lt"/>
                <a:ea typeface="ＭＳ Ｐゴシック" panose="020B0600070205080204" pitchFamily="34" charset="-128"/>
                <a:cs typeface="+mn-cs"/>
              </a:rPr>
              <a:t> ddefnyddio</a:t>
            </a:r>
            <a:r>
              <a:rPr lang="cy-GB" sz="1200" kern="1200" noProof="0" dirty="0" smtClean="0">
                <a:solidFill>
                  <a:schemeClr val="tx1"/>
                </a:solidFill>
                <a:effectLst/>
                <a:latin typeface="+mn-lt"/>
                <a:ea typeface="ＭＳ Ｐゴシック" panose="020B0600070205080204" pitchFamily="34" charset="-128"/>
                <a:cs typeface="+mn-cs"/>
              </a:rPr>
              <a:t> </a:t>
            </a:r>
            <a:r>
              <a:rPr lang="cy-GB" sz="1200" kern="1200" noProof="0" dirty="0" smtClean="0">
                <a:solidFill>
                  <a:schemeClr val="tx1"/>
                </a:solidFill>
                <a:effectLst/>
                <a:latin typeface="+mn-lt"/>
                <a:ea typeface="ＭＳ Ｐゴシック" panose="020B0600070205080204" pitchFamily="34" charset="-128"/>
                <a:cs typeface="+mn-cs"/>
              </a:rPr>
              <a:t>LTImage.</a:t>
            </a:r>
          </a:p>
          <a:p>
            <a:pPr>
              <a:spcBef>
                <a:spcPct val="0"/>
              </a:spcBef>
            </a:pPr>
            <a:endParaRPr lang="cy-GB" altLang="en-US" noProof="0"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B4D021-76CF-4C6C-B06B-15E31573BB49}" type="slidenum">
              <a:rPr lang="en-GB" altLang="en-US">
                <a:latin typeface="Arial" panose="020B0604020202020204" pitchFamily="34" charset="0"/>
                <a:cs typeface="ヒラギノ角ゴ ProN W3" charset="0"/>
                <a:sym typeface="Arial" panose="020B0604020202020204" pitchFamily="34" charset="0"/>
              </a:rPr>
              <a:pPr/>
              <a:t>2</a:t>
            </a:fld>
            <a:endParaRPr lang="en-GB" altLang="en-US" dirty="0">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270897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914400" y="4823222"/>
            <a:ext cx="7315200" cy="169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cy-GB" sz="1200" kern="1200" noProof="0" dirty="0" smtClean="0">
                <a:solidFill>
                  <a:schemeClr val="tx1"/>
                </a:solidFill>
                <a:effectLst/>
                <a:latin typeface="+mn-lt"/>
                <a:ea typeface="ＭＳ Ｐゴシック" panose="020B0600070205080204" pitchFamily="34" charset="-128"/>
                <a:cs typeface="+mn-cs"/>
              </a:rPr>
              <a:t>Gall eich llygaid gweld mewn 3 lliw: coch, gwyrdd a glas.</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 eich llygaid yn weld dwysedd y golau mewn pob un o’r lliwiau yma,</a:t>
            </a:r>
            <a:r>
              <a:rPr lang="cy-GB" sz="1200" kern="1200" baseline="0" noProof="0" dirty="0" smtClean="0">
                <a:solidFill>
                  <a:schemeClr val="tx1"/>
                </a:solidFill>
                <a:effectLst/>
                <a:latin typeface="+mn-lt"/>
                <a:ea typeface="ＭＳ Ｐゴシック" panose="020B0600070205080204" pitchFamily="34" charset="-128"/>
                <a:cs typeface="+mn-cs"/>
              </a:rPr>
              <a:t> </a:t>
            </a:r>
            <a:r>
              <a:rPr lang="cy-GB" sz="1200" kern="1200" noProof="0" dirty="0" smtClean="0">
                <a:solidFill>
                  <a:schemeClr val="tx1"/>
                </a:solidFill>
                <a:effectLst/>
                <a:latin typeface="+mn-lt"/>
                <a:ea typeface="ＭＳ Ｐゴシック" panose="020B0600070205080204" pitchFamily="34" charset="-128"/>
                <a:cs typeface="+mn-cs"/>
              </a:rPr>
              <a:t>mae eich ymennydd yn cyfuno ac yn dehongli’r wybodaeth i greu'r lliwiau gwahanol a welwch chi.</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diagram yn dangos sut mae coch, gwyrdd a glas yn cymysgu i greu lliwiau gwahanol.</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 eich sgrin cyfrifiadur yn cynhyrchu delweddau lliw </a:t>
            </a:r>
            <a:r>
              <a:rPr lang="cy-GB" sz="1200" kern="1200" noProof="0" dirty="0" smtClean="0">
                <a:solidFill>
                  <a:schemeClr val="tx1"/>
                </a:solidFill>
                <a:effectLst/>
                <a:latin typeface="+mn-lt"/>
                <a:ea typeface="ＭＳ Ｐゴシック" panose="020B0600070205080204" pitchFamily="34" charset="-128"/>
                <a:cs typeface="+mn-cs"/>
              </a:rPr>
              <a:t>drwy </a:t>
            </a:r>
            <a:r>
              <a:rPr lang="cy-GB" sz="1200" kern="1200" noProof="0" dirty="0" smtClean="0">
                <a:solidFill>
                  <a:schemeClr val="tx1"/>
                </a:solidFill>
                <a:effectLst/>
                <a:latin typeface="+mn-lt"/>
                <a:ea typeface="ＭＳ Ｐゴシック" panose="020B0600070205080204" pitchFamily="34" charset="-128"/>
                <a:cs typeface="+mn-cs"/>
              </a:rPr>
              <a:t>ddefnyddio dotiau coch, gwyrdd a glas. At bellter normal o’r sgrîn, ni all eich llygaid gweld y dotiau unigol ond mae eich ymennydd yn weld delwedd lliw.</a:t>
            </a:r>
          </a:p>
          <a:p>
            <a:pPr>
              <a:spcBef>
                <a:spcPct val="0"/>
              </a:spcBef>
            </a:pPr>
            <a:endParaRPr lang="cy-GB" altLang="en-US" baseline="0" noProof="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406F9E7-C9B5-4966-8D66-CEC156E9389C}" type="slidenum">
              <a:rPr lang="en-GB" altLang="en-US">
                <a:latin typeface="Arial" panose="020B0604020202020204" pitchFamily="34" charset="0"/>
                <a:cs typeface="ヒラギノ角ゴ ProN W3" charset="0"/>
                <a:sym typeface="Arial" panose="020B0604020202020204" pitchFamily="34" charset="0"/>
              </a:rPr>
              <a:pPr/>
              <a:t>3</a:t>
            </a:fld>
            <a:endParaRPr lang="en-GB" altLang="en-US" dirty="0">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43170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2055813" y="508000"/>
            <a:ext cx="5291137" cy="396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914400" y="4935141"/>
            <a:ext cx="7315200" cy="15787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cy-GB" sz="1200" kern="1200" noProof="0" dirty="0" smtClean="0">
                <a:solidFill>
                  <a:schemeClr val="tx1"/>
                </a:solidFill>
                <a:effectLst/>
                <a:latin typeface="+mn-lt"/>
                <a:ea typeface="ＭＳ Ｐゴシック" panose="020B0600070205080204" pitchFamily="34" charset="-128"/>
                <a:cs typeface="+mn-cs"/>
              </a:rPr>
              <a:t>Mae camerâu digidol cyffredin, fel y rhai efallai sydd ganddoch chi adref neu ar eich ffôn symudol, yn cynhyrchu delweddau lliw </a:t>
            </a:r>
            <a:r>
              <a:rPr lang="cy-GB" sz="1200" kern="1200" noProof="0" dirty="0" smtClean="0">
                <a:solidFill>
                  <a:schemeClr val="tx1"/>
                </a:solidFill>
                <a:effectLst/>
                <a:latin typeface="+mn-lt"/>
                <a:ea typeface="ＭＳ Ｐゴシック" panose="020B0600070205080204" pitchFamily="34" charset="-128"/>
                <a:cs typeface="+mn-cs"/>
              </a:rPr>
              <a:t>drwy </a:t>
            </a:r>
            <a:r>
              <a:rPr lang="cy-GB" sz="1200" kern="1200" noProof="0" dirty="0" smtClean="0">
                <a:solidFill>
                  <a:schemeClr val="tx1"/>
                </a:solidFill>
                <a:effectLst/>
                <a:latin typeface="+mn-lt"/>
                <a:ea typeface="ＭＳ Ｐゴシック" panose="020B0600070205080204" pitchFamily="34" charset="-128"/>
                <a:cs typeface="+mn-cs"/>
              </a:rPr>
              <a:t>gofnodi’r dwysedd o golau coch, gwyrdd a glas yn yr un un ffordd â eich llygaid.</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darn o’r camera sy’n canfod y golau yn cael ei henwi’n Ddyfais Ynghyd-Gwefr (DYG) (Charge Coupled Device, CCD). Mae o wastad yn ddarn o sglodyn cyfrifiadur ar fwrdd cylched (delwedd top ar y dde).</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Mewn telesgopau seryddol, mae’r olau sy’n dod o wrthrychau (sêr, galaethau ac ati.) yn cael ei gasglu gan ddrychau mawr neu lensys sy’n canolbwyntio i lawr i gynhyrchu delwedd fach ar y DYG.</a:t>
            </a:r>
          </a:p>
          <a:p>
            <a:pPr>
              <a:spcBef>
                <a:spcPct val="0"/>
              </a:spcBef>
            </a:pPr>
            <a:endParaRPr lang="cy-GB" altLang="en-US" noProof="0"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F062CCA-4936-4A36-BEFE-81718E19386E}" type="slidenum">
              <a:rPr lang="en-GB" altLang="en-US">
                <a:latin typeface="Arial" panose="020B0604020202020204" pitchFamily="34" charset="0"/>
                <a:cs typeface="ヒラギノ角ゴ ProN W3" charset="0"/>
                <a:sym typeface="Arial" panose="020B0604020202020204" pitchFamily="34" charset="0"/>
              </a:rPr>
              <a:pPr/>
              <a:t>4</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365749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1925638" y="271463"/>
            <a:ext cx="5292725" cy="3968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4323160"/>
            <a:ext cx="7315200" cy="2324100"/>
          </a:xfrm>
        </p:spPr>
        <p:txBody>
          <a:bodyPr wrap="square" numCol="1" anchor="t" anchorCtr="0" compatLnSpc="1">
            <a:prstTxWarp prst="textNoShape">
              <a:avLst/>
            </a:prstTxWarp>
            <a:normAutofit/>
          </a:bodyPr>
          <a:lstStyle/>
          <a:p>
            <a:r>
              <a:rPr lang="cy-GB" sz="1200" kern="1200" noProof="0" dirty="0" smtClean="0">
                <a:solidFill>
                  <a:schemeClr val="tx1"/>
                </a:solidFill>
                <a:effectLst/>
                <a:latin typeface="+mn-lt"/>
                <a:ea typeface="ＭＳ Ｐゴシック" panose="020B0600070205080204" pitchFamily="34" charset="-128"/>
                <a:cs typeface="+mn-cs"/>
              </a:rPr>
              <a:t>Mae’r DYG yn gynnwys ardaloedd bach iawn sy’n hydeiml i golau, o enw picseli. Yn y diagram maen nhw’n cael eu dangos fel sgwariau llwyd.  </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Gall </a:t>
            </a:r>
            <a:r>
              <a:rPr lang="cy-GB" sz="1200" kern="1200" noProof="0" dirty="0" smtClean="0">
                <a:solidFill>
                  <a:schemeClr val="tx1"/>
                </a:solidFill>
                <a:effectLst/>
                <a:latin typeface="+mn-lt"/>
                <a:ea typeface="ＭＳ Ｐゴシック" panose="020B0600070205080204" pitchFamily="34" charset="-128"/>
                <a:cs typeface="+mn-cs"/>
              </a:rPr>
              <a:t>pob </a:t>
            </a:r>
            <a:r>
              <a:rPr lang="cy-GB" sz="1200" kern="1200" noProof="0" dirty="0" smtClean="0">
                <a:solidFill>
                  <a:schemeClr val="tx1"/>
                </a:solidFill>
                <a:effectLst/>
                <a:latin typeface="+mn-lt"/>
                <a:ea typeface="ＭＳ Ｐゴシック" panose="020B0600070205080204" pitchFamily="34" charset="-128"/>
                <a:cs typeface="+mn-cs"/>
              </a:rPr>
              <a:t>picsel </a:t>
            </a:r>
            <a:r>
              <a:rPr lang="cy-GB" sz="1200" kern="1200" noProof="0" dirty="0" smtClean="0">
                <a:solidFill>
                  <a:schemeClr val="tx1"/>
                </a:solidFill>
                <a:effectLst/>
                <a:latin typeface="+mn-lt"/>
                <a:ea typeface="ＭＳ Ｐゴシック" panose="020B0600070205080204" pitchFamily="34" charset="-128"/>
                <a:cs typeface="+mn-cs"/>
              </a:rPr>
              <a:t>gweld amrywiaeth eang o liwiau ac mae’n cofnodi'r disgleirdeb (neu’r dwysedd) o’r golau i gyd sy’n syrthio arno cyn </a:t>
            </a:r>
            <a:r>
              <a:rPr lang="cy-GB" sz="1200" kern="1200" noProof="0" dirty="0" smtClean="0">
                <a:solidFill>
                  <a:schemeClr val="tx1"/>
                </a:solidFill>
                <a:effectLst/>
                <a:latin typeface="+mn-lt"/>
                <a:ea typeface="ＭＳ Ｐゴシック" panose="020B0600070205080204" pitchFamily="34" charset="-128"/>
                <a:cs typeface="+mn-cs"/>
              </a:rPr>
              <a:t>trawsnewid </a:t>
            </a:r>
            <a:r>
              <a:rPr lang="cy-GB" sz="1200" kern="1200" noProof="0" dirty="0" smtClean="0">
                <a:solidFill>
                  <a:schemeClr val="tx1"/>
                </a:solidFill>
                <a:effectLst/>
                <a:latin typeface="+mn-lt"/>
                <a:ea typeface="ＭＳ Ｐゴシック" panose="020B0600070205080204" pitchFamily="34" charset="-128"/>
                <a:cs typeface="+mn-cs"/>
              </a:rPr>
              <a:t>i mewn i rif. Fodd bynnag, dydy hwn ddim yn rhoi cofnod i ni o’r lliwiau yn yr olygfa a welwn. Ar gyfer </a:t>
            </a:r>
            <a:r>
              <a:rPr lang="cy-GB" sz="1200" kern="1200" noProof="0" dirty="0" smtClean="0">
                <a:solidFill>
                  <a:schemeClr val="tx1"/>
                </a:solidFill>
                <a:effectLst/>
                <a:latin typeface="+mn-lt"/>
                <a:ea typeface="ＭＳ Ｐゴシック" panose="020B0600070205080204" pitchFamily="34" charset="-128"/>
                <a:cs typeface="+mn-cs"/>
              </a:rPr>
              <a:t>hwn </a:t>
            </a:r>
            <a:r>
              <a:rPr lang="cy-GB" sz="1200" kern="1200" noProof="0" dirty="0" smtClean="0">
                <a:solidFill>
                  <a:schemeClr val="tx1"/>
                </a:solidFill>
                <a:effectLst/>
                <a:latin typeface="+mn-lt"/>
                <a:ea typeface="ＭＳ Ｐゴシック" panose="020B0600070205080204" pitchFamily="34" charset="-128"/>
                <a:cs typeface="+mn-cs"/>
              </a:rPr>
              <a:t>rydyn ni angen hidlwyr.</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 hidlwyr coch, gwyrdd a glas yn cael eu rhoi dros bicseli gwahanol fel gall dwysedd y golau coch, gwyrdd a glas sy’n syrthio arnyn nhw cael ei fesur. Yn y fordd yma, gallwn ni bod yn siŵr rydym yn gwybod rhywbeth amdan y lliwiau unigol yn yr olygfa sy’n cael ei ffotograffu i gymharu gyda’r disgleirdeb cyflawn o’r lliwiau i gyd. Mae’r trefniant uchod yn cael ei henwi‘n ‘Patrwm Bayer’.</a:t>
            </a:r>
            <a:endParaRPr lang="cy-GB" altLang="en-US" noProof="0" dirty="0" smtClean="0">
              <a:latin typeface="Georgia" panose="02040502050405020303" pitchFamily="18" charset="0"/>
              <a:sym typeface="Georgia" panose="02040502050405020303" pitchFamily="18" charset="0"/>
            </a:endParaRPr>
          </a:p>
          <a:p>
            <a:pPr marL="39688" indent="0">
              <a:spcBef>
                <a:spcPct val="0"/>
              </a:spcBef>
              <a:buFont typeface="Arial" panose="020B0604020202020204" pitchFamily="34" charset="0"/>
              <a:buNone/>
            </a:pPr>
            <a:endParaRPr lang="cy-GB" altLang="en-US" noProof="0"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440E79F-E698-448A-A36B-8DD5A62AB12C}" type="slidenum">
              <a:rPr lang="en-GB" altLang="en-US">
                <a:latin typeface="Arial" panose="020B0604020202020204" pitchFamily="34" charset="0"/>
                <a:cs typeface="ヒラギノ角ゴ ProN W3" charset="0"/>
                <a:sym typeface="Arial" panose="020B0604020202020204" pitchFamily="34" charset="0"/>
              </a:rPr>
              <a:pPr/>
              <a:t>5</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358420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xfrm>
            <a:off x="1931988" y="514350"/>
            <a:ext cx="5280025" cy="3960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914400" y="5039916"/>
            <a:ext cx="7315200" cy="960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cy-GB" sz="1200" kern="1200" noProof="0" dirty="0" smtClean="0">
                <a:solidFill>
                  <a:schemeClr val="tx1"/>
                </a:solidFill>
                <a:effectLst/>
                <a:latin typeface="+mn-lt"/>
                <a:ea typeface="ＭＳ Ｐゴシック" panose="020B0600070205080204" pitchFamily="34" charset="-128"/>
                <a:cs typeface="+mn-cs"/>
              </a:rPr>
              <a:t>Mae’r sleid yma yn dangos dwysedd y golau fel y gwelir gan y DYG trwy bob un o’r hidlwyr; coch, gwyrdd a glas.</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delweddau ar y dde yn union yr un delweddau a’r rhai ar y chwith, ond yn cael ei liwio’n goch, gwyrdd a glas.</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ddelwedd ar y dde waelod yn gymysgedd o’r 3 delwedd lliw i ail-greu'r olygfa wreiddiol.</a:t>
            </a:r>
          </a:p>
          <a:p>
            <a:pPr>
              <a:spcBef>
                <a:spcPct val="0"/>
              </a:spcBef>
            </a:pPr>
            <a:endParaRPr lang="cy-GB" altLang="en-US" noProof="0"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1CD9401-8D24-4E34-A27B-EEB82F6C49A4}" type="slidenum">
              <a:rPr lang="en-GB" altLang="en-US">
                <a:latin typeface="Arial" panose="020B0604020202020204" pitchFamily="34" charset="0"/>
                <a:cs typeface="ヒラギノ角ゴ ProN W3" charset="0"/>
                <a:sym typeface="Arial" panose="020B0604020202020204" pitchFamily="34" charset="0"/>
              </a:rPr>
              <a:pPr/>
              <a:t>6</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160741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931988" y="514350"/>
            <a:ext cx="5280025" cy="3960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914400" y="4994672"/>
            <a:ext cx="7315200" cy="1519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cy-GB" sz="1200" kern="1200" noProof="0" dirty="0" smtClean="0">
                <a:solidFill>
                  <a:schemeClr val="tx1"/>
                </a:solidFill>
                <a:effectLst/>
                <a:latin typeface="+mn-lt"/>
                <a:ea typeface="ＭＳ Ｐゴシック" panose="020B0600070205080204" pitchFamily="34" charset="-128"/>
                <a:cs typeface="+mn-cs"/>
              </a:rPr>
              <a:t>Yma gwelwch chi tair delwedd du a gwyn. Maen nhw’n cynrychioli dwysedd y golau coch, gwyrdd, glas sy’n bresennol yn y ddelwedd top ar y chwith.</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Mae’r ddelwedd ar y top chwith yn cynrychioli beth mae’r lens sydd yn y camera yn weld. Mae’r delweddau coch, gwyrdd a glas yn cynrychioli beth mae’r DYG yn y camera yn cofnodi.</a:t>
            </a:r>
          </a:p>
          <a:p>
            <a:pPr>
              <a:spcBef>
                <a:spcPct val="0"/>
              </a:spcBef>
            </a:pPr>
            <a:endParaRPr lang="cy-GB" altLang="en-US" noProof="0"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03C7DC7-26C8-4071-A0A0-82C7E64BF3A1}" type="slidenum">
              <a:rPr lang="en-GB" altLang="en-US">
                <a:latin typeface="Arial" panose="020B0604020202020204" pitchFamily="34" charset="0"/>
                <a:cs typeface="ヒラギノ角ゴ ProN W3" charset="0"/>
                <a:sym typeface="Arial" panose="020B0604020202020204" pitchFamily="34" charset="0"/>
              </a:rPr>
              <a:pPr/>
              <a:t>7</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217336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914400" y="5086351"/>
            <a:ext cx="7315200" cy="9941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GB" sz="1200" kern="1200" dirty="0" smtClean="0">
                <a:solidFill>
                  <a:schemeClr val="tx1"/>
                </a:solidFill>
                <a:effectLst/>
                <a:latin typeface="+mn-lt"/>
                <a:ea typeface="ＭＳ Ｐゴシック" panose="020B0600070205080204" pitchFamily="34" charset="-128"/>
                <a:cs typeface="+mn-cs"/>
              </a:rPr>
              <a:t>Yma gwelwch chi 3 delwedd unlliw. Mae’r delweddau coch, gwyrdd a glas yma wedi cael eu chreu gan y delweddau ar y tudalen diwethaf sy’n dangos dwysedd y lliwiau gwahanol.</a:t>
            </a:r>
          </a:p>
          <a:p>
            <a:r>
              <a:rPr lang="en-GB" sz="1200" kern="1200" dirty="0" smtClean="0">
                <a:solidFill>
                  <a:schemeClr val="tx1"/>
                </a:solidFill>
                <a:effectLst/>
                <a:latin typeface="+mn-lt"/>
                <a:ea typeface="ＭＳ Ｐゴシック" panose="020B0600070205080204" pitchFamily="34" charset="-128"/>
                <a:cs typeface="+mn-cs"/>
              </a:rPr>
              <a:t> </a:t>
            </a:r>
          </a:p>
          <a:p>
            <a:r>
              <a:rPr lang="en-GB" sz="1200" kern="1200" dirty="0" smtClean="0">
                <a:solidFill>
                  <a:schemeClr val="tx1"/>
                </a:solidFill>
                <a:effectLst/>
                <a:latin typeface="+mn-lt"/>
                <a:ea typeface="ＭＳ Ｐゴシック" panose="020B0600070205080204" pitchFamily="34" charset="-128"/>
                <a:cs typeface="+mn-cs"/>
              </a:rPr>
              <a:t>Maen nhw wedyn yn cael ei gyfuno i ail-greu'r ddelwedd 3-lliw ar y gwaelod-dde.</a:t>
            </a:r>
            <a:endParaRPr lang="en-GB" sz="1200" kern="1200" dirty="0">
              <a:solidFill>
                <a:schemeClr val="tx1"/>
              </a:solidFill>
              <a:effectLst/>
              <a:latin typeface="+mn-lt"/>
              <a:ea typeface="ＭＳ Ｐゴシック" panose="020B0600070205080204" pitchFamily="34" charset="-128"/>
              <a:cs typeface="+mn-cs"/>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C8B6375-2DFF-497A-AABE-8874171DF034}" type="slidenum">
              <a:rPr lang="en-GB" altLang="en-US">
                <a:latin typeface="Arial" panose="020B0604020202020204" pitchFamily="34" charset="0"/>
                <a:cs typeface="ヒラギノ角ゴ ProN W3" charset="0"/>
                <a:sym typeface="Arial" panose="020B0604020202020204" pitchFamily="34" charset="0"/>
              </a:rPr>
              <a:pPr/>
              <a:t>8</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22535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925638" y="514350"/>
            <a:ext cx="5292725" cy="3970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914400" y="5185173"/>
            <a:ext cx="7315200" cy="972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cy-GB" sz="1200" kern="1200" noProof="0" dirty="0" smtClean="0">
                <a:solidFill>
                  <a:schemeClr val="tx1"/>
                </a:solidFill>
                <a:effectLst/>
                <a:latin typeface="+mn-lt"/>
                <a:ea typeface="ＭＳ Ｐゴシック" panose="020B0600070205080204" pitchFamily="34" charset="-128"/>
                <a:cs typeface="+mn-cs"/>
              </a:rPr>
              <a:t>Rydych chi wedi gweld 2 set o ddelweddau lliw sy’n egluro sut mae DYG yn canfod dwysedd y golau, a sut mae’r camerâu wedyn yn ail-greu'r delweddau yma i gynhyrchu’r olygfa wreiddiol.</a:t>
            </a:r>
          </a:p>
          <a:p>
            <a:r>
              <a:rPr lang="cy-GB" sz="1200" kern="1200" noProof="0" dirty="0" smtClean="0">
                <a:solidFill>
                  <a:schemeClr val="tx1"/>
                </a:solidFill>
                <a:effectLst/>
                <a:latin typeface="+mn-lt"/>
                <a:ea typeface="ＭＳ Ｐゴシック" panose="020B0600070205080204" pitchFamily="34" charset="-128"/>
                <a:cs typeface="+mn-cs"/>
              </a:rPr>
              <a:t> </a:t>
            </a:r>
          </a:p>
          <a:p>
            <a:r>
              <a:rPr lang="cy-GB" sz="1200" kern="1200" noProof="0" dirty="0" smtClean="0">
                <a:solidFill>
                  <a:schemeClr val="tx1"/>
                </a:solidFill>
                <a:effectLst/>
                <a:latin typeface="+mn-lt"/>
                <a:ea typeface="ＭＳ Ｐゴシック" panose="020B0600070205080204" pitchFamily="34" charset="-128"/>
                <a:cs typeface="+mn-cs"/>
              </a:rPr>
              <a:t>Drwy </a:t>
            </a:r>
            <a:r>
              <a:rPr lang="cy-GB" sz="1200" kern="1200" noProof="0" dirty="0" smtClean="0">
                <a:solidFill>
                  <a:schemeClr val="tx1"/>
                </a:solidFill>
                <a:effectLst/>
                <a:latin typeface="+mn-lt"/>
                <a:ea typeface="ＭＳ Ｐゴシック" panose="020B0600070205080204" pitchFamily="34" charset="-128"/>
                <a:cs typeface="+mn-cs"/>
              </a:rPr>
              <a:t>ddefnyddio'r wybodaeth yma, </a:t>
            </a:r>
            <a:r>
              <a:rPr lang="cy-GB" sz="1200" kern="1200" baseline="0" noProof="0" dirty="0" smtClean="0">
                <a:solidFill>
                  <a:schemeClr val="tx1"/>
                </a:solidFill>
                <a:effectLst/>
                <a:latin typeface="+mn-lt"/>
                <a:ea typeface="ＭＳ Ｐゴシック" panose="020B0600070205080204" pitchFamily="34" charset="-128"/>
                <a:cs typeface="+mn-cs"/>
              </a:rPr>
              <a:t> gallwch chi </a:t>
            </a:r>
            <a:r>
              <a:rPr lang="cy-GB" sz="1200" kern="1200" noProof="0" dirty="0" smtClean="0">
                <a:solidFill>
                  <a:schemeClr val="tx1"/>
                </a:solidFill>
                <a:effectLst/>
                <a:latin typeface="+mn-lt"/>
                <a:ea typeface="ＭＳ Ｐゴシック" panose="020B0600070205080204" pitchFamily="34" charset="-128"/>
                <a:cs typeface="+mn-cs"/>
              </a:rPr>
              <a:t>gweithio allan y lliw i bob grŵp o fferins yn y ddelwedd gyferbyn.</a:t>
            </a:r>
          </a:p>
          <a:p>
            <a:pPr>
              <a:spcBef>
                <a:spcPct val="0"/>
              </a:spcBef>
            </a:pPr>
            <a:endParaRPr lang="cy-GB" altLang="en-US" noProof="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1D57B90-6497-44C8-AECD-EC8CCF6CD167}" type="slidenum">
              <a:rPr lang="en-GB" altLang="en-US">
                <a:latin typeface="Arial" panose="020B0604020202020204" pitchFamily="34" charset="0"/>
                <a:cs typeface="ヒラギノ角ゴ ProN W3" charset="0"/>
                <a:sym typeface="Arial" panose="020B0604020202020204" pitchFamily="34" charset="0"/>
              </a:rPr>
              <a:pPr/>
              <a:t>9</a:t>
            </a:fld>
            <a:endParaRPr lang="en-GB" altLang="en-US">
              <a:latin typeface="Arial" panose="020B0604020202020204" pitchFamily="34"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108499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65917348"/>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1491217"/>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696398"/>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Any Ques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188" y="404813"/>
            <a:ext cx="9826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1628800"/>
            <a:ext cx="82296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485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85129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5985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txBox="1">
            <a:spLocks/>
          </p:cNvSpPr>
          <p:nvPr/>
        </p:nvSpPr>
        <p:spPr>
          <a:xfrm>
            <a:off x="1196915" y="6427515"/>
            <a:ext cx="5984576" cy="365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smtClean="0"/>
              <a:t>www.schoolsobservatory.org</a:t>
            </a:r>
            <a:endParaRPr lang="en-GB" sz="15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39" y="6215738"/>
            <a:ext cx="1054819" cy="57688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491" y="6293708"/>
            <a:ext cx="1733909" cy="498917"/>
          </a:xfrm>
          <a:prstGeom prst="rect">
            <a:avLst/>
          </a:prstGeom>
        </p:spPr>
      </p:pic>
    </p:spTree>
    <p:extLst>
      <p:ext uri="{BB962C8B-B14F-4D97-AF65-F5344CB8AC3E}">
        <p14:creationId xmlns:p14="http://schemas.microsoft.com/office/powerpoint/2010/main" val="396198458"/>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557900"/>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013008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75014"/>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40045125"/>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551407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txBox="1">
            <a:spLocks/>
          </p:cNvSpPr>
          <p:nvPr/>
        </p:nvSpPr>
        <p:spPr>
          <a:xfrm>
            <a:off x="1196915" y="6427515"/>
            <a:ext cx="5984576" cy="365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smtClean="0"/>
              <a:t>www.schoolsobservatory.org</a:t>
            </a:r>
            <a:endParaRPr lang="en-GB" sz="1500" dirty="0"/>
          </a:p>
        </p:txBody>
      </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639" y="6215738"/>
            <a:ext cx="1054819" cy="576887"/>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81491" y="6293708"/>
            <a:ext cx="1733909" cy="498917"/>
          </a:xfrm>
          <a:prstGeom prst="rect">
            <a:avLst/>
          </a:prstGeom>
        </p:spPr>
      </p:pic>
    </p:spTree>
    <p:extLst>
      <p:ext uri="{BB962C8B-B14F-4D97-AF65-F5344CB8AC3E}">
        <p14:creationId xmlns:p14="http://schemas.microsoft.com/office/powerpoint/2010/main" val="239107267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21"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
          <p:cNvSpPr txBox="1">
            <a:spLocks noChangeArrowheads="1"/>
          </p:cNvSpPr>
          <p:nvPr/>
        </p:nvSpPr>
        <p:spPr bwMode="auto">
          <a:xfrm>
            <a:off x="4429125" y="2273300"/>
            <a:ext cx="2841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1500" dirty="0">
              <a:solidFill>
                <a:srgbClr val="7B9899"/>
              </a:solidFill>
              <a:latin typeface="Georgia" panose="02040502050405020303" pitchFamily="18" charset="0"/>
              <a:sym typeface="Georgia" panose="02040502050405020303" pitchFamily="18" charset="0"/>
            </a:endParaRPr>
          </a:p>
        </p:txBody>
      </p:sp>
      <p:sp>
        <p:nvSpPr>
          <p:cNvPr id="8" name="Title 7"/>
          <p:cNvSpPr>
            <a:spLocks noGrp="1"/>
          </p:cNvSpPr>
          <p:nvPr>
            <p:ph type="title"/>
          </p:nvPr>
        </p:nvSpPr>
        <p:spPr/>
        <p:txBody>
          <a:bodyPr/>
          <a:lstStyle/>
          <a:p>
            <a:r>
              <a:rPr lang="cy-GB" noProof="0" dirty="0" smtClean="0"/>
              <a:t>Delweddu 3-Lliw </a:t>
            </a:r>
            <a:endParaRPr lang="cy-GB" noProof="0" dirty="0"/>
          </a:p>
        </p:txBody>
      </p:sp>
      <p:pic>
        <p:nvPicPr>
          <p:cNvPr id="150543" name="Picture 14"/>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279" y="1799733"/>
            <a:ext cx="3881658" cy="3866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0544" name="Picture 1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4822763" y="1829263"/>
            <a:ext cx="3893344" cy="3807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29" name="Picture 17"/>
          <p:cNvPicPr>
            <a:picLocks noChangeAspect="1"/>
          </p:cNvPicPr>
          <p:nvPr/>
        </p:nvPicPr>
        <p:blipFill>
          <a:blip r:embed="rId5"/>
          <a:srcRect/>
          <a:stretch>
            <a:fillRect/>
          </a:stretch>
        </p:blipFill>
        <p:spPr bwMode="auto">
          <a:xfrm>
            <a:off x="3842284" y="3027221"/>
            <a:ext cx="1600646" cy="1232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976313"/>
            <a:ext cx="72580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7" name="Rectangle 14"/>
          <p:cNvSpPr>
            <a:spLocks/>
          </p:cNvSpPr>
          <p:nvPr/>
        </p:nvSpPr>
        <p:spPr bwMode="auto">
          <a:xfrm>
            <a:off x="366713" y="293688"/>
            <a:ext cx="86248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b="1" dirty="0" smtClean="0">
                <a:cs typeface="Arial" panose="020B0604020202020204" pitchFamily="34" charset="0"/>
              </a:rPr>
              <a:t>Yr ateb!</a:t>
            </a:r>
            <a:endParaRPr lang="cy-GB" altLang="en-US" b="1"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6"/>
          <p:cNvSpPr>
            <a:spLocks/>
          </p:cNvSpPr>
          <p:nvPr/>
        </p:nvSpPr>
        <p:spPr bwMode="auto">
          <a:xfrm>
            <a:off x="4260293" y="1210824"/>
            <a:ext cx="4114006" cy="234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b="1" dirty="0" smtClean="0"/>
              <a:t>IO:O</a:t>
            </a:r>
            <a:r>
              <a:rPr lang="cy-GB" dirty="0" smtClean="0"/>
              <a:t> yw’r camera DYG ar y </a:t>
            </a:r>
            <a:r>
              <a:rPr lang="cy-GB" b="1" dirty="0" smtClean="0"/>
              <a:t>Telesgop Lerpwl </a:t>
            </a:r>
          </a:p>
          <a:p>
            <a:pPr algn="ctr"/>
            <a:endParaRPr lang="cy-GB" dirty="0" smtClean="0"/>
          </a:p>
          <a:p>
            <a:pPr algn="ctr"/>
            <a:r>
              <a:rPr lang="cy-GB" dirty="0" smtClean="0"/>
              <a:t>Mae </a:t>
            </a:r>
            <a:r>
              <a:rPr lang="cy-GB" dirty="0" smtClean="0"/>
              <a:t>hefyd </a:t>
            </a:r>
            <a:r>
              <a:rPr lang="cy-GB" dirty="0" smtClean="0"/>
              <a:t>gyda</a:t>
            </a:r>
            <a:r>
              <a:rPr lang="cy-GB" dirty="0" smtClean="0"/>
              <a:t> </a:t>
            </a:r>
            <a:r>
              <a:rPr lang="cy-GB" dirty="0" smtClean="0"/>
              <a:t>grid o bicseli (4096 x 4112) ond yn lle'r hidlwyr yn eistedd dros bicseli pob yn ail, maen nhw’n eistedd o flaen y camera i gyd. </a:t>
            </a:r>
            <a:endParaRPr lang="cy-GB" altLang="en-US" dirty="0">
              <a:cs typeface="Arial" panose="020B0604020202020204" pitchFamily="34" charset="0"/>
            </a:endParaRPr>
          </a:p>
        </p:txBody>
      </p:sp>
      <p:pic>
        <p:nvPicPr>
          <p:cNvPr id="6" name="Picture 2" descr="I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68" y="451167"/>
            <a:ext cx="3073811" cy="3856237"/>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Image result for camera 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879" y="4588640"/>
            <a:ext cx="5410835" cy="1463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8068" y="4720590"/>
            <a:ext cx="2880360" cy="1200329"/>
          </a:xfrm>
          <a:prstGeom prst="rect">
            <a:avLst/>
          </a:prstGeom>
          <a:noFill/>
        </p:spPr>
        <p:txBody>
          <a:bodyPr wrap="square" rtlCol="0">
            <a:spAutoFit/>
          </a:bodyPr>
          <a:lstStyle/>
          <a:p>
            <a:pPr algn="ctr"/>
            <a:r>
              <a:rPr lang="cy-GB" dirty="0" smtClean="0"/>
              <a:t>Mae’r Telesgop Lerpwl </a:t>
            </a:r>
            <a:r>
              <a:rPr lang="cy-GB" dirty="0" smtClean="0"/>
              <a:t>gyda</a:t>
            </a:r>
            <a:r>
              <a:rPr lang="cy-GB" dirty="0" smtClean="0"/>
              <a:t> </a:t>
            </a:r>
            <a:r>
              <a:rPr lang="cy-GB" dirty="0" smtClean="0"/>
              <a:t>12 hidlwyr gwahanol sydd yn gadael golau o wahanol tonfeddi (lliwiau) trwodd.</a:t>
            </a:r>
            <a:endParaRPr lang="cy-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4091" y="562570"/>
            <a:ext cx="4257975" cy="442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3" name="Rectangle 15"/>
          <p:cNvSpPr>
            <a:spLocks/>
          </p:cNvSpPr>
          <p:nvPr/>
        </p:nvSpPr>
        <p:spPr bwMode="auto">
          <a:xfrm>
            <a:off x="179388" y="5129784"/>
            <a:ext cx="4714875" cy="61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300" dirty="0" smtClean="0">
                <a:cs typeface="Arial" panose="020B0604020202020204" pitchFamily="34" charset="0"/>
              </a:rPr>
              <a:t>Rhan o Messier 78</a:t>
            </a:r>
          </a:p>
          <a:p>
            <a:pPr algn="ctr"/>
            <a:r>
              <a:rPr lang="cy-GB" altLang="en-US" sz="1300" dirty="0" smtClean="0">
                <a:cs typeface="Arial" panose="020B0604020202020204" pitchFamily="34" charset="0"/>
              </a:rPr>
              <a:t>Cyfuniad o arsylwadau hidlo R, B a V (R=coch, B=glas a V=gwyrdd).</a:t>
            </a:r>
          </a:p>
          <a:p>
            <a:pPr algn="ctr"/>
            <a:r>
              <a:rPr lang="cy-GB" altLang="en-US" sz="1200" i="1" dirty="0" smtClean="0">
                <a:cs typeface="Arial" panose="020B0604020202020204" pitchFamily="34" charset="0"/>
              </a:rPr>
              <a:t>© 2016 A. Newsam</a:t>
            </a:r>
            <a:endParaRPr lang="cy-GB" altLang="en-US" sz="1200" i="1" dirty="0">
              <a:cs typeface="Arial" panose="020B0604020202020204" pitchFamily="34" charset="0"/>
            </a:endParaRPr>
          </a:p>
        </p:txBody>
      </p:sp>
      <p:pic>
        <p:nvPicPr>
          <p:cNvPr id="173073" name="Picture 17"/>
          <p:cNvPicPr>
            <a:picLocks noChangeAspect="1" noChangeArrowheads="1"/>
          </p:cNvPicPr>
          <p:nvPr/>
        </p:nvPicPr>
        <p:blipFill>
          <a:blip r:embed="rId4"/>
          <a:srcRect l="29764" t="31973" r="29764" b="37672"/>
          <a:stretch>
            <a:fillRect/>
          </a:stretch>
        </p:blipFill>
        <p:spPr bwMode="auto">
          <a:xfrm>
            <a:off x="5266915" y="1459202"/>
            <a:ext cx="3500438" cy="2625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5" name="Rectangle 16"/>
          <p:cNvSpPr>
            <a:spLocks/>
          </p:cNvSpPr>
          <p:nvPr/>
        </p:nvSpPr>
        <p:spPr bwMode="auto">
          <a:xfrm>
            <a:off x="5434013" y="4367213"/>
            <a:ext cx="32067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300" dirty="0" smtClean="0">
                <a:cs typeface="Arial" panose="020B0604020202020204" pitchFamily="34" charset="0"/>
              </a:rPr>
              <a:t>Iau </a:t>
            </a:r>
          </a:p>
          <a:p>
            <a:pPr algn="ctr"/>
            <a:r>
              <a:rPr lang="cy-GB" altLang="en-US" sz="1200" i="1" dirty="0" smtClean="0">
                <a:cs typeface="Arial" panose="020B0604020202020204" pitchFamily="34" charset="0"/>
              </a:rPr>
              <a:t>© 2005 A .Newsam a’r prosiect Telescgop Lerpwl</a:t>
            </a:r>
            <a:endParaRPr lang="cy-GB" altLang="en-US" sz="1200" i="1"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1"/>
          <p:cNvPicPr>
            <a:picLocks noChangeAspect="1" noChangeArrowheads="1"/>
          </p:cNvPicPr>
          <p:nvPr/>
        </p:nvPicPr>
        <p:blipFill>
          <a:blip r:embed="rId3"/>
          <a:srcRect/>
          <a:stretch>
            <a:fillRect/>
          </a:stretch>
        </p:blipFill>
        <p:spPr bwMode="auto">
          <a:xfrm>
            <a:off x="2268224" y="356883"/>
            <a:ext cx="4625412" cy="467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1" name="Rectangle 14"/>
          <p:cNvSpPr>
            <a:spLocks/>
          </p:cNvSpPr>
          <p:nvPr/>
        </p:nvSpPr>
        <p:spPr bwMode="auto">
          <a:xfrm>
            <a:off x="160338" y="1643063"/>
            <a:ext cx="442118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313"/>
              </a:spcBef>
              <a:buClr>
                <a:srgbClr val="D16349"/>
              </a:buClr>
              <a:buSzPct val="85000"/>
              <a:buFont typeface="Wingdings 2" panose="05020102010507070707" pitchFamily="18" charset="2"/>
              <a:buChar char=""/>
            </a:pPr>
            <a:endParaRPr lang="en-US" altLang="en-US" sz="1400">
              <a:latin typeface="Georgia" panose="02040502050405020303" pitchFamily="18" charset="0"/>
              <a:sym typeface="Georgia" panose="02040502050405020303" pitchFamily="18" charset="0"/>
            </a:endParaRPr>
          </a:p>
          <a:p>
            <a:pPr>
              <a:spcBef>
                <a:spcPts val="313"/>
              </a:spcBef>
            </a:pPr>
            <a:endParaRPr lang="en-US" altLang="en-US" sz="1400">
              <a:latin typeface="Georgia" panose="02040502050405020303" pitchFamily="18" charset="0"/>
              <a:sym typeface="Georgia" panose="02040502050405020303" pitchFamily="18" charset="0"/>
            </a:endParaRPr>
          </a:p>
        </p:txBody>
      </p:sp>
      <p:sp>
        <p:nvSpPr>
          <p:cNvPr id="48132" name="Rectangle 15"/>
          <p:cNvSpPr>
            <a:spLocks/>
          </p:cNvSpPr>
          <p:nvPr/>
        </p:nvSpPr>
        <p:spPr bwMode="auto">
          <a:xfrm>
            <a:off x="2710982" y="5725796"/>
            <a:ext cx="3909951"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200" i="1" dirty="0" smtClean="0">
                <a:cs typeface="Arial" panose="020B0604020202020204" pitchFamily="34" charset="0"/>
              </a:rPr>
              <a:t>M20. Mosaic o arsylwadau r', V a B.</a:t>
            </a:r>
            <a:br>
              <a:rPr lang="cy-GB" altLang="en-US" sz="1200" i="1" dirty="0" smtClean="0">
                <a:cs typeface="Arial" panose="020B0604020202020204" pitchFamily="34" charset="0"/>
              </a:rPr>
            </a:br>
            <a:r>
              <a:rPr lang="cy-GB" altLang="en-US" sz="1200" i="1" dirty="0" smtClean="0">
                <a:cs typeface="Arial" panose="020B0604020202020204" pitchFamily="34" charset="0"/>
              </a:rPr>
              <a:t>© 2008 A .Newsam, Bryn Davies a’r prosiect Telesgop Lerpwl.</a:t>
            </a:r>
            <a:endParaRPr lang="cy-GB" altLang="en-US" sz="1200" i="1" dirty="0">
              <a:cs typeface="Arial" panose="020B0604020202020204" pitchFamily="34" charset="0"/>
            </a:endParaRPr>
          </a:p>
        </p:txBody>
      </p:sp>
      <p:sp>
        <p:nvSpPr>
          <p:cNvPr id="48133" name="TextBox 16"/>
          <p:cNvSpPr txBox="1">
            <a:spLocks noChangeArrowheads="1"/>
          </p:cNvSpPr>
          <p:nvPr/>
        </p:nvSpPr>
        <p:spPr bwMode="auto">
          <a:xfrm>
            <a:off x="1893888" y="5111750"/>
            <a:ext cx="5303837" cy="4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300" dirty="0" smtClean="0">
                <a:latin typeface="+mn-lt"/>
                <a:sym typeface="Georgia" panose="02040502050405020303" pitchFamily="18" charset="0"/>
              </a:rPr>
              <a:t>Mae’r ddelwedd o M20 (uchod) yn gyfuniad o 3 hidlwyr sydd yn fras coch, gwyrdd a glas. Mae hwn yn ddelwedd ‘cynrychiolydd lliw’. </a:t>
            </a:r>
            <a:endParaRPr lang="cy-GB" altLang="en-US" sz="1300"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5"/>
          <p:cNvSpPr>
            <a:spLocks/>
          </p:cNvSpPr>
          <p:nvPr/>
        </p:nvSpPr>
        <p:spPr bwMode="auto">
          <a:xfrm>
            <a:off x="2549525" y="5497513"/>
            <a:ext cx="3998913" cy="61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dirty="0" smtClean="0"/>
              <a:t>The Eagle Nifwl </a:t>
            </a:r>
            <a:r>
              <a:rPr lang="cy-GB" altLang="en-US" dirty="0"/>
              <a:t>(</a:t>
            </a:r>
            <a:r>
              <a:rPr lang="cy-GB" altLang="en-US" dirty="0" smtClean="0"/>
              <a:t>Nifwl Eryr) (mosaic). </a:t>
            </a:r>
            <a:r>
              <a:rPr lang="cy-GB" altLang="en-US" sz="1000" dirty="0" smtClean="0"/>
              <a:t/>
            </a:r>
            <a:br>
              <a:rPr lang="cy-GB" altLang="en-US" sz="1000" dirty="0" smtClean="0"/>
            </a:br>
            <a:r>
              <a:rPr lang="cy-GB" altLang="en-US" sz="1200" i="1" dirty="0" smtClean="0"/>
              <a:t>© 2004 A. Newsam a’r prosiect Telesgop Lerpwl.</a:t>
            </a:r>
            <a:endParaRPr lang="cy-GB" altLang="en-US" sz="1200" i="1" dirty="0">
              <a:cs typeface="Arial" panose="020B0604020202020204" pitchFamily="34" charset="0"/>
            </a:endParaRPr>
          </a:p>
        </p:txBody>
      </p:sp>
      <p:pic>
        <p:nvPicPr>
          <p:cNvPr id="177168" name="Picture 16" descr="pag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239713"/>
            <a:ext cx="4927600" cy="5122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861499" y="2391392"/>
            <a:ext cx="546945" cy="307777"/>
          </a:xfrm>
          <a:prstGeom prst="rect">
            <a:avLst/>
          </a:prstGeom>
          <a:noFill/>
        </p:spPr>
        <p:txBody>
          <a:bodyPr wrap="none" rtlCol="0">
            <a:spAutoFit/>
          </a:bodyPr>
          <a:lstStyle/>
          <a:p>
            <a:r>
              <a:rPr lang="en-GB" sz="1400" b="1" dirty="0" err="1" smtClean="0">
                <a:solidFill>
                  <a:srgbClr val="C00000"/>
                </a:solidFill>
              </a:rPr>
              <a:t>Coch</a:t>
            </a:r>
            <a:endParaRPr lang="en-GB" sz="1400" b="1" dirty="0">
              <a:solidFill>
                <a:srgbClr val="C00000"/>
              </a:solidFill>
            </a:endParaRPr>
          </a:p>
        </p:txBody>
      </p:sp>
      <p:sp>
        <p:nvSpPr>
          <p:cNvPr id="5" name="TextBox 4"/>
          <p:cNvSpPr txBox="1"/>
          <p:nvPr/>
        </p:nvSpPr>
        <p:spPr>
          <a:xfrm>
            <a:off x="6193493" y="2364426"/>
            <a:ext cx="770211" cy="307777"/>
          </a:xfrm>
          <a:prstGeom prst="rect">
            <a:avLst/>
          </a:prstGeom>
          <a:noFill/>
        </p:spPr>
        <p:txBody>
          <a:bodyPr wrap="none" rtlCol="0">
            <a:spAutoFit/>
          </a:bodyPr>
          <a:lstStyle/>
          <a:p>
            <a:r>
              <a:rPr lang="en-GB" sz="1400" b="1" dirty="0" err="1" smtClean="0">
                <a:solidFill>
                  <a:srgbClr val="00B050"/>
                </a:solidFill>
              </a:rPr>
              <a:t>Gwyrdd</a:t>
            </a:r>
            <a:endParaRPr lang="en-GB" sz="1400" b="1" dirty="0">
              <a:solidFill>
                <a:srgbClr val="00B050"/>
              </a:solidFill>
            </a:endParaRPr>
          </a:p>
        </p:txBody>
      </p:sp>
      <p:sp>
        <p:nvSpPr>
          <p:cNvPr id="6" name="TextBox 5"/>
          <p:cNvSpPr txBox="1"/>
          <p:nvPr/>
        </p:nvSpPr>
        <p:spPr>
          <a:xfrm>
            <a:off x="3982732" y="4963773"/>
            <a:ext cx="503664" cy="307777"/>
          </a:xfrm>
          <a:prstGeom prst="rect">
            <a:avLst/>
          </a:prstGeom>
          <a:noFill/>
        </p:spPr>
        <p:txBody>
          <a:bodyPr wrap="none" rtlCol="0">
            <a:spAutoFit/>
          </a:bodyPr>
          <a:lstStyle/>
          <a:p>
            <a:r>
              <a:rPr lang="en-GB" sz="1400" b="1" dirty="0" err="1" smtClean="0">
                <a:solidFill>
                  <a:schemeClr val="accent1">
                    <a:lumMod val="75000"/>
                  </a:schemeClr>
                </a:solidFill>
              </a:rPr>
              <a:t>Glas</a:t>
            </a:r>
            <a:endParaRPr lang="en-GB" sz="1400" b="1" dirty="0">
              <a:solidFill>
                <a:schemeClr val="accent1">
                  <a:lumMod val="75000"/>
                </a:schemeClr>
              </a:solidFill>
            </a:endParaRPr>
          </a:p>
        </p:txBody>
      </p:sp>
      <p:sp>
        <p:nvSpPr>
          <p:cNvPr id="7" name="TextBox 6"/>
          <p:cNvSpPr txBox="1"/>
          <p:nvPr/>
        </p:nvSpPr>
        <p:spPr>
          <a:xfrm>
            <a:off x="4676859" y="4742350"/>
            <a:ext cx="1569725" cy="307777"/>
          </a:xfrm>
          <a:prstGeom prst="rect">
            <a:avLst/>
          </a:prstGeom>
          <a:noFill/>
        </p:spPr>
        <p:txBody>
          <a:bodyPr wrap="none" rtlCol="0">
            <a:spAutoFit/>
          </a:bodyPr>
          <a:lstStyle/>
          <a:p>
            <a:r>
              <a:rPr lang="en-GB" sz="1400" b="1" dirty="0" err="1" smtClean="0">
                <a:solidFill>
                  <a:schemeClr val="bg1">
                    <a:lumMod val="85000"/>
                  </a:schemeClr>
                </a:solidFill>
              </a:rPr>
              <a:t>Cyfansawdd</a:t>
            </a:r>
            <a:r>
              <a:rPr lang="en-GB" sz="1400" b="1" dirty="0" smtClean="0">
                <a:solidFill>
                  <a:schemeClr val="bg1">
                    <a:lumMod val="85000"/>
                  </a:schemeClr>
                </a:solidFill>
              </a:rPr>
              <a:t> 3-Lliw</a:t>
            </a:r>
            <a:endParaRPr lang="en-GB" sz="1400" b="1" dirty="0">
              <a:solidFill>
                <a:schemeClr val="bg1">
                  <a:lumMod val="85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6454"/>
          </a:xfrm>
        </p:spPr>
        <p:txBody>
          <a:bodyPr/>
          <a:lstStyle/>
          <a:p>
            <a:r>
              <a:rPr lang="cy-GB" noProof="0" dirty="0" smtClean="0"/>
              <a:t>Lliw mewn Seryddiaeth</a:t>
            </a:r>
            <a:endParaRPr lang="cy-GB" noProof="0" dirty="0"/>
          </a:p>
        </p:txBody>
      </p:sp>
      <p:sp>
        <p:nvSpPr>
          <p:cNvPr id="3" name="Content Placeholder 2"/>
          <p:cNvSpPr>
            <a:spLocks noGrp="1"/>
          </p:cNvSpPr>
          <p:nvPr>
            <p:ph idx="1"/>
          </p:nvPr>
        </p:nvSpPr>
        <p:spPr>
          <a:xfrm>
            <a:off x="354330" y="1211582"/>
            <a:ext cx="5429250" cy="4937758"/>
          </a:xfrm>
        </p:spPr>
        <p:txBody>
          <a:bodyPr>
            <a:normAutofit fontScale="92500" lnSpcReduction="10000"/>
          </a:bodyPr>
          <a:lstStyle/>
          <a:p>
            <a:pPr marL="0" indent="0">
              <a:buNone/>
            </a:pPr>
            <a:r>
              <a:rPr lang="cy-GB" sz="2600" noProof="0" dirty="0" smtClean="0"/>
              <a:t>Nid rydym yn unig defnyddio lliw mewn seryddiaeth i wneud delweddau edrych yn ddeniadol, ond i gael gwybodaeth:</a:t>
            </a:r>
            <a:endParaRPr lang="cy-GB" sz="2000" b="1" noProof="0" dirty="0" smtClean="0"/>
          </a:p>
          <a:p>
            <a:r>
              <a:rPr lang="cy-GB" sz="2400" noProof="0" dirty="0" smtClean="0"/>
              <a:t>Lliwiau</a:t>
            </a:r>
            <a:r>
              <a:rPr lang="cy-GB" sz="2400" b="1" noProof="0" dirty="0" smtClean="0"/>
              <a:t> coch </a:t>
            </a:r>
            <a:r>
              <a:rPr lang="cy-GB" sz="2400" noProof="0" dirty="0" smtClean="0"/>
              <a:t>mewn </a:t>
            </a:r>
            <a:r>
              <a:rPr lang="cy-GB" sz="2400" b="1" noProof="0" dirty="0" smtClean="0"/>
              <a:t>sêr </a:t>
            </a:r>
            <a:r>
              <a:rPr lang="cy-GB" sz="2400" noProof="0" dirty="0" smtClean="0"/>
              <a:t>yn</a:t>
            </a:r>
            <a:r>
              <a:rPr lang="cy-GB" sz="2400" b="1" noProof="0" dirty="0" smtClean="0"/>
              <a:t> hen </a:t>
            </a:r>
            <a:r>
              <a:rPr lang="cy-GB" sz="2400" noProof="0" dirty="0" smtClean="0"/>
              <a:t>ac yn</a:t>
            </a:r>
            <a:r>
              <a:rPr lang="cy-GB" sz="2400" b="1" noProof="0" dirty="0" smtClean="0"/>
              <a:t> oer, sêr glas </a:t>
            </a:r>
            <a:r>
              <a:rPr lang="cy-GB" sz="2400" noProof="0" dirty="0" smtClean="0"/>
              <a:t>yn</a:t>
            </a:r>
            <a:r>
              <a:rPr lang="cy-GB" sz="2400" b="1" noProof="0" dirty="0" smtClean="0"/>
              <a:t> ifanc </a:t>
            </a:r>
            <a:r>
              <a:rPr lang="cy-GB" sz="2400" noProof="0" dirty="0" smtClean="0"/>
              <a:t>a</a:t>
            </a:r>
            <a:r>
              <a:rPr lang="cy-GB" sz="2400" b="1" noProof="0" dirty="0" smtClean="0"/>
              <a:t> phoeth </a:t>
            </a:r>
          </a:p>
          <a:p>
            <a:r>
              <a:rPr lang="cy-GB" sz="2400" noProof="0" dirty="0" smtClean="0"/>
              <a:t>Mae </a:t>
            </a:r>
            <a:r>
              <a:rPr lang="cy-GB" sz="2400" b="1" noProof="0" dirty="0" smtClean="0"/>
              <a:t>nwyon </a:t>
            </a:r>
            <a:r>
              <a:rPr lang="cy-GB" sz="2400" noProof="0" dirty="0" smtClean="0"/>
              <a:t>o liwiau penodol yn cael eu creu allan o’r cemegau ynddynt: er enghraifft, pan mae nwy </a:t>
            </a:r>
            <a:r>
              <a:rPr lang="cy-GB" sz="2400" b="1" noProof="0" dirty="0" smtClean="0"/>
              <a:t>hydrogen </a:t>
            </a:r>
            <a:r>
              <a:rPr lang="cy-GB" sz="2400" noProof="0" dirty="0" smtClean="0"/>
              <a:t>yn mynd yn boeth mae’n allyrru golau </a:t>
            </a:r>
            <a:r>
              <a:rPr lang="cy-GB" sz="2400" b="1" noProof="0" dirty="0" smtClean="0"/>
              <a:t>coch, </a:t>
            </a:r>
            <a:r>
              <a:rPr lang="cy-GB" sz="2400" noProof="0" dirty="0" smtClean="0"/>
              <a:t>mae ocsigen yn allyrru golau </a:t>
            </a:r>
            <a:r>
              <a:rPr lang="cy-GB" sz="2400" b="1" noProof="0" dirty="0" smtClean="0"/>
              <a:t>gwyrdd</a:t>
            </a:r>
          </a:p>
          <a:p>
            <a:r>
              <a:rPr lang="cy-GB" sz="2400" noProof="0" dirty="0" smtClean="0"/>
              <a:t>Pan mae gwrthrychau yn symud i ffwrdd ohonon ni mae eu holau yn symud i’r darn mwy coch yn y sbectrwm (</a:t>
            </a:r>
            <a:r>
              <a:rPr lang="cy-GB" sz="2400" b="1" noProof="0" dirty="0" smtClean="0"/>
              <a:t>sifft-coch</a:t>
            </a:r>
            <a:r>
              <a:rPr lang="cy-GB" sz="2400" noProof="0" dirty="0" smtClean="0"/>
              <a:t>/</a:t>
            </a:r>
            <a:r>
              <a:rPr lang="cy-GB" sz="2400" b="1" noProof="0" dirty="0" smtClean="0"/>
              <a:t>redshift</a:t>
            </a:r>
            <a:r>
              <a:rPr lang="cy-GB" sz="2400" noProof="0" dirty="0" smtClean="0"/>
              <a:t>), a pan mae’n symud yn nes aton ni mae’r olau yn symud i’r darn glas (</a:t>
            </a:r>
            <a:r>
              <a:rPr lang="cy-GB" sz="2400" b="1" noProof="0" dirty="0" smtClean="0"/>
              <a:t>sifft-glas</a:t>
            </a:r>
            <a:r>
              <a:rPr lang="cy-GB" sz="2400" noProof="0" dirty="0" smtClean="0"/>
              <a:t>/</a:t>
            </a:r>
            <a:r>
              <a:rPr lang="cy-GB" sz="2400" b="1" noProof="0" dirty="0" smtClean="0"/>
              <a:t>blueshift</a:t>
            </a:r>
            <a:r>
              <a:rPr lang="cy-GB" sz="2400" noProof="0" dirty="0" smtClean="0"/>
              <a:t>).</a:t>
            </a:r>
            <a:endParaRPr lang="cy-GB" sz="2400" noProof="0" dirty="0"/>
          </a:p>
        </p:txBody>
      </p:sp>
      <p:pic>
        <p:nvPicPr>
          <p:cNvPr id="3074" name="Picture 2" descr="Image result for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034235" y="2075225"/>
            <a:ext cx="4800504" cy="307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8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p:cNvSpPr>
            <a:spLocks noGrp="1" noChangeArrowheads="1"/>
          </p:cNvSpPr>
          <p:nvPr>
            <p:ph type="title"/>
          </p:nvPr>
        </p:nvSpPr>
        <p:spPr/>
        <p:txBody>
          <a:bodyPr/>
          <a:lstStyle/>
          <a:p>
            <a:r>
              <a:rPr lang="cy-GB" altLang="en-US" noProof="0" dirty="0" smtClean="0"/>
              <a:t>Gweithgareddau</a:t>
            </a:r>
          </a:p>
        </p:txBody>
      </p:sp>
      <p:sp>
        <p:nvSpPr>
          <p:cNvPr id="2" name="Content Placeholder 1"/>
          <p:cNvSpPr>
            <a:spLocks noGrp="1"/>
          </p:cNvSpPr>
          <p:nvPr>
            <p:ph idx="1"/>
          </p:nvPr>
        </p:nvSpPr>
        <p:spPr>
          <a:xfrm>
            <a:off x="371792" y="1415256"/>
            <a:ext cx="5109846" cy="4714956"/>
          </a:xfrm>
        </p:spPr>
        <p:txBody>
          <a:bodyPr>
            <a:noAutofit/>
          </a:bodyPr>
          <a:lstStyle/>
          <a:p>
            <a:r>
              <a:rPr lang="cy-GB" sz="1800" noProof="0" dirty="0" smtClean="0"/>
              <a:t>Trïwch cynhyrchu delwedd 3-lliw mewn LTImage gan ddefnyddio’r setiau o ddelweddau a gyflenwyd yn y gweithdy hwn. </a:t>
            </a:r>
            <a:br>
              <a:rPr lang="cy-GB" sz="1800" noProof="0" dirty="0" smtClean="0"/>
            </a:br>
            <a:r>
              <a:rPr lang="cy-GB" sz="1800" noProof="0" dirty="0" smtClean="0"/>
              <a:t/>
            </a:r>
            <a:br>
              <a:rPr lang="cy-GB" sz="1800" noProof="0" dirty="0" smtClean="0"/>
            </a:br>
            <a:r>
              <a:rPr lang="cy-GB" sz="1800" noProof="0" dirty="0" smtClean="0"/>
              <a:t>Gallwch chi ddewis un neu mwy o’r setiau canlynol:</a:t>
            </a:r>
          </a:p>
          <a:p>
            <a:pPr lvl="1"/>
            <a:r>
              <a:rPr lang="cy-GB" sz="1800" noProof="0" dirty="0" smtClean="0"/>
              <a:t>M51 – Galaeth Trobwll (Whirlpool Galaxy)</a:t>
            </a:r>
          </a:p>
          <a:p>
            <a:pPr lvl="1"/>
            <a:r>
              <a:rPr lang="cy-GB" sz="1800" noProof="0" dirty="0" smtClean="0"/>
              <a:t>M27 – Nifwl Dymbel (Dumbbell Nebula)</a:t>
            </a:r>
          </a:p>
          <a:p>
            <a:pPr lvl="1"/>
            <a:r>
              <a:rPr lang="cy-GB" sz="1800" noProof="0" dirty="0" smtClean="0"/>
              <a:t>M1 – Nifwl y Cranc (Crab Nebula)</a:t>
            </a:r>
          </a:p>
          <a:p>
            <a:pPr lvl="1"/>
            <a:r>
              <a:rPr lang="cy-GB" sz="1800" noProof="0" dirty="0" smtClean="0"/>
              <a:t>NGC7635 – Nifwl y Swigen (Bubble Nebula)</a:t>
            </a:r>
            <a:br>
              <a:rPr lang="cy-GB" sz="1800" noProof="0" dirty="0" smtClean="0"/>
            </a:br>
            <a:endParaRPr lang="cy-GB" sz="1800" noProof="0" dirty="0" smtClean="0"/>
          </a:p>
          <a:p>
            <a:r>
              <a:rPr lang="cy-GB" sz="1800" noProof="0" dirty="0" smtClean="0"/>
              <a:t>Mae’r delweddau i gyd yn cael eu darparu mewn fformat FITS; fformat mae LTImage yn gydnabod</a:t>
            </a:r>
            <a:r>
              <a:rPr lang="cy-GB" sz="1800" dirty="0"/>
              <a:t>. Bydd rhai o’r delweddau angen cael eu graddio pan </a:t>
            </a:r>
            <a:r>
              <a:rPr lang="cy-GB" sz="1800" dirty="0" smtClean="0"/>
              <a:t>nad yw rhai eraill angen bod. </a:t>
            </a:r>
          </a:p>
          <a:p>
            <a:r>
              <a:rPr lang="cy-GB" sz="1800" dirty="0" smtClean="0"/>
              <a:t>Mae </a:t>
            </a:r>
            <a:r>
              <a:rPr lang="cy-GB" sz="1800" noProof="0" dirty="0" smtClean="0"/>
              <a:t>cyfarwyddiadau ar gyfer defnyddio LTImage ar wefan yr NSO neu ar ein sianel YouTube.</a:t>
            </a:r>
          </a:p>
          <a:p>
            <a:endParaRPr lang="cy-GB" sz="1800" noProof="0" dirty="0"/>
          </a:p>
        </p:txBody>
      </p:sp>
      <p:sp>
        <p:nvSpPr>
          <p:cNvPr id="52229" name="Rectangle 15"/>
          <p:cNvSpPr>
            <a:spLocks/>
          </p:cNvSpPr>
          <p:nvPr/>
        </p:nvSpPr>
        <p:spPr bwMode="auto">
          <a:xfrm>
            <a:off x="5611813" y="4508976"/>
            <a:ext cx="3027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200" dirty="0" smtClean="0">
                <a:cs typeface="Arial" panose="020B0604020202020204" pitchFamily="34" charset="0"/>
              </a:rPr>
              <a:t>Delwedd yn cael ei alinio mewn LTImage</a:t>
            </a:r>
            <a:endParaRPr lang="cy-GB" altLang="en-US" sz="1200" dirty="0">
              <a:cs typeface="Arial" panose="020B0604020202020204" pitchFamily="34" charset="0"/>
            </a:endParaRPr>
          </a:p>
        </p:txBody>
      </p:sp>
      <p:pic>
        <p:nvPicPr>
          <p:cNvPr id="4" name="Picture 3"/>
          <p:cNvPicPr>
            <a:picLocks noChangeAspect="1"/>
          </p:cNvPicPr>
          <p:nvPr/>
        </p:nvPicPr>
        <p:blipFill rotWithShape="1">
          <a:blip r:embed="rId3"/>
          <a:srcRect l="5941" t="1169" r="61168" b="3316"/>
          <a:stretch/>
        </p:blipFill>
        <p:spPr>
          <a:xfrm>
            <a:off x="5481638" y="1537535"/>
            <a:ext cx="3445204" cy="2813843"/>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p:cNvSpPr>
            <a:spLocks noGrp="1" noChangeArrowheads="1"/>
          </p:cNvSpPr>
          <p:nvPr>
            <p:ph type="title"/>
          </p:nvPr>
        </p:nvSpPr>
        <p:spPr/>
        <p:txBody>
          <a:bodyPr/>
          <a:lstStyle/>
          <a:p>
            <a:r>
              <a:rPr lang="cy-GB" altLang="en-US" noProof="0" dirty="0" smtClean="0"/>
              <a:t>Gweithgareddau</a:t>
            </a:r>
          </a:p>
        </p:txBody>
      </p:sp>
      <p:sp>
        <p:nvSpPr>
          <p:cNvPr id="2" name="Content Placeholder 1"/>
          <p:cNvSpPr>
            <a:spLocks noGrp="1"/>
          </p:cNvSpPr>
          <p:nvPr>
            <p:ph idx="1"/>
          </p:nvPr>
        </p:nvSpPr>
        <p:spPr>
          <a:xfrm>
            <a:off x="501967" y="1353176"/>
            <a:ext cx="8282226" cy="1541194"/>
          </a:xfrm>
        </p:spPr>
        <p:txBody>
          <a:bodyPr>
            <a:noAutofit/>
          </a:bodyPr>
          <a:lstStyle/>
          <a:p>
            <a:r>
              <a:rPr lang="cy-GB" sz="1800" noProof="0" dirty="0" smtClean="0"/>
              <a:t>Gallwch chi ddefnyddio ‘Go Observing’ i gael set eich hun o ddelweddau coch, gwyrdd a glas o’r Telesgop Lerpwl. Gallwch chi wedyn defnyddio meddalwedd LTImage yr NSO i gyfuno'r tri arsylw i greu delweddau 3-lliw eich hun.  </a:t>
            </a:r>
          </a:p>
          <a:p>
            <a:endParaRPr lang="cy-GB" sz="1800" noProof="0" dirty="0"/>
          </a:p>
        </p:txBody>
      </p:sp>
      <p:sp>
        <p:nvSpPr>
          <p:cNvPr id="52231" name="Rectangle 17"/>
          <p:cNvSpPr>
            <a:spLocks/>
          </p:cNvSpPr>
          <p:nvPr/>
        </p:nvSpPr>
        <p:spPr bwMode="auto">
          <a:xfrm>
            <a:off x="2377302" y="5432747"/>
            <a:ext cx="4413642" cy="27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400" dirty="0" smtClean="0">
                <a:cs typeface="Arial" panose="020B0604020202020204" pitchFamily="34" charset="0"/>
              </a:rPr>
              <a:t>Gofyn am arsylwadau 3-lliw drwy ddefnyddio </a:t>
            </a:r>
            <a:r>
              <a:rPr lang="cy-GB" altLang="en-US" sz="1400" i="1" dirty="0" smtClean="0">
                <a:cs typeface="Arial" panose="020B0604020202020204" pitchFamily="34" charset="0"/>
              </a:rPr>
              <a:t>Go Observing</a:t>
            </a:r>
          </a:p>
          <a:p>
            <a:pPr algn="ctr"/>
            <a:endParaRPr lang="cy-GB" altLang="en-US" sz="1400" dirty="0">
              <a:cs typeface="Arial" panose="020B0604020202020204" pitchFamily="34" charset="0"/>
            </a:endParaRPr>
          </a:p>
        </p:txBody>
      </p:sp>
      <p:pic>
        <p:nvPicPr>
          <p:cNvPr id="3" name="Picture 2"/>
          <p:cNvPicPr>
            <a:picLocks noChangeAspect="1"/>
          </p:cNvPicPr>
          <p:nvPr/>
        </p:nvPicPr>
        <p:blipFill rotWithShape="1">
          <a:blip r:embed="rId3"/>
          <a:srcRect l="10263" t="41522" r="67144" b="10853"/>
          <a:stretch/>
        </p:blipFill>
        <p:spPr>
          <a:xfrm>
            <a:off x="331054" y="2613944"/>
            <a:ext cx="3945672" cy="2339331"/>
          </a:xfrm>
          <a:prstGeom prst="rect">
            <a:avLst/>
          </a:prstGeom>
        </p:spPr>
      </p:pic>
      <p:pic>
        <p:nvPicPr>
          <p:cNvPr id="4" name="Picture 3"/>
          <p:cNvPicPr>
            <a:picLocks noChangeAspect="1"/>
          </p:cNvPicPr>
          <p:nvPr/>
        </p:nvPicPr>
        <p:blipFill rotWithShape="1">
          <a:blip r:embed="rId4"/>
          <a:srcRect l="10265" t="16343" r="61230" b="23679"/>
          <a:stretch/>
        </p:blipFill>
        <p:spPr>
          <a:xfrm>
            <a:off x="4658678" y="2774733"/>
            <a:ext cx="3743563" cy="2215374"/>
          </a:xfrm>
          <a:prstGeom prst="rect">
            <a:avLst/>
          </a:prstGeom>
        </p:spPr>
      </p:pic>
      <p:sp>
        <p:nvSpPr>
          <p:cNvPr id="5" name="Oval 4"/>
          <p:cNvSpPr/>
          <p:nvPr/>
        </p:nvSpPr>
        <p:spPr>
          <a:xfrm>
            <a:off x="3161190" y="2909893"/>
            <a:ext cx="1115535" cy="108327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519733" y="4398606"/>
            <a:ext cx="4021453" cy="63761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2910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1"/>
          <p:cNvSpPr>
            <a:spLocks noGrp="1" noChangeArrowheads="1"/>
          </p:cNvSpPr>
          <p:nvPr>
            <p:ph sz="half" idx="1"/>
          </p:nvPr>
        </p:nvSpPr>
        <p:spPr>
          <a:xfrm>
            <a:off x="434340" y="1551305"/>
            <a:ext cx="4720590" cy="4351338"/>
          </a:xfrm>
        </p:spPr>
        <p:txBody>
          <a:bodyPr>
            <a:normAutofit/>
          </a:bodyPr>
          <a:lstStyle/>
          <a:p>
            <a:r>
              <a:rPr lang="cy-GB" altLang="en-US" sz="2400" noProof="0" dirty="0" smtClean="0"/>
              <a:t>Beth yw delweddau lliw mewn gwirionedd?</a:t>
            </a:r>
          </a:p>
          <a:p>
            <a:pPr lvl="1"/>
            <a:r>
              <a:rPr lang="cy-GB" sz="2000" noProof="0" dirty="0" smtClean="0"/>
              <a:t>Camerâu</a:t>
            </a:r>
            <a:r>
              <a:rPr lang="cy-GB" altLang="en-US" sz="2000" noProof="0" dirty="0" smtClean="0"/>
              <a:t> lliw a DYG (Dyfeisiau Ynghyd-Gwefr)</a:t>
            </a:r>
          </a:p>
          <a:p>
            <a:pPr lvl="1"/>
            <a:r>
              <a:rPr lang="cy-GB" altLang="en-US" sz="2000" noProof="0" dirty="0" smtClean="0"/>
              <a:t>Cydrannau delweddau lliw</a:t>
            </a:r>
          </a:p>
          <a:p>
            <a:pPr lvl="1"/>
            <a:r>
              <a:rPr lang="cy-GB" altLang="en-US" sz="2000" noProof="0" dirty="0" smtClean="0"/>
              <a:t>Ail-greu delweddau lliw</a:t>
            </a:r>
          </a:p>
          <a:p>
            <a:pPr marL="457200" lvl="1" indent="0">
              <a:buNone/>
            </a:pPr>
            <a:endParaRPr lang="cy-GB" altLang="en-US" sz="2000" noProof="0" dirty="0" smtClean="0"/>
          </a:p>
          <a:p>
            <a:r>
              <a:rPr lang="cy-GB" altLang="en-US" sz="2400" noProof="0" dirty="0" smtClean="0"/>
              <a:t>Hidlwyr ar </a:t>
            </a:r>
            <a:r>
              <a:rPr lang="cy-GB" sz="2400" noProof="0" dirty="0" smtClean="0"/>
              <a:t>Camerâu</a:t>
            </a:r>
            <a:r>
              <a:rPr lang="cy-GB" altLang="en-US" sz="2400" noProof="0" dirty="0" smtClean="0"/>
              <a:t> seryddol</a:t>
            </a:r>
            <a:endParaRPr lang="cy-GB" altLang="en-US" sz="1600" noProof="0" dirty="0" smtClean="0"/>
          </a:p>
          <a:p>
            <a:r>
              <a:rPr lang="cy-GB" altLang="en-US" sz="2400" noProof="0" dirty="0" smtClean="0"/>
              <a:t>Cynrychiolydd delweddau lliw</a:t>
            </a:r>
            <a:endParaRPr lang="cy-GB" altLang="en-US" sz="1600" noProof="0" dirty="0" smtClean="0"/>
          </a:p>
          <a:p>
            <a:r>
              <a:rPr lang="cy-GB" altLang="en-US" sz="2400" noProof="0" dirty="0" smtClean="0"/>
              <a:t>Delweddau 3-Lliw</a:t>
            </a:r>
          </a:p>
          <a:p>
            <a:endParaRPr lang="cy-GB" altLang="en-US" sz="2400" noProof="0" dirty="0" smtClean="0"/>
          </a:p>
        </p:txBody>
      </p:sp>
      <p:pic>
        <p:nvPicPr>
          <p:cNvPr id="152591" name="Picture 14"/>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9576" y="2032000"/>
            <a:ext cx="3056069" cy="3039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7" name="Rectangle 15"/>
          <p:cNvSpPr>
            <a:spLocks/>
          </p:cNvSpPr>
          <p:nvPr/>
        </p:nvSpPr>
        <p:spPr bwMode="auto">
          <a:xfrm>
            <a:off x="5432425" y="5299075"/>
            <a:ext cx="30273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600" dirty="0" smtClean="0">
                <a:cs typeface="Arial" panose="020B0604020202020204" pitchFamily="34" charset="0"/>
              </a:rPr>
              <a:t>Delwedd lliw o’r alaeth troellog Triangulum.</a:t>
            </a:r>
            <a:endParaRPr lang="cy-GB" altLang="en-US" sz="1600" dirty="0">
              <a:cs typeface="Arial" panose="020B0604020202020204" pitchFamily="34" charset="0"/>
            </a:endParaRPr>
          </a:p>
        </p:txBody>
      </p:sp>
      <p:sp>
        <p:nvSpPr>
          <p:cNvPr id="6" name="Title 5"/>
          <p:cNvSpPr>
            <a:spLocks noGrp="1"/>
          </p:cNvSpPr>
          <p:nvPr>
            <p:ph type="title"/>
          </p:nvPr>
        </p:nvSpPr>
        <p:spPr/>
        <p:txBody>
          <a:bodyPr/>
          <a:lstStyle/>
          <a:p>
            <a:r>
              <a:rPr lang="cy-GB" noProof="0" dirty="0" smtClean="0"/>
              <a:t>Trosolwg</a:t>
            </a:r>
            <a:endParaRPr lang="cy-GB" noProof="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28650" y="1690689"/>
            <a:ext cx="7886700" cy="4445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650" name="Rectangle 10"/>
          <p:cNvSpPr>
            <a:spLocks noGrp="1" noChangeArrowheads="1"/>
          </p:cNvSpPr>
          <p:nvPr>
            <p:ph type="title"/>
          </p:nvPr>
        </p:nvSpPr>
        <p:spPr/>
        <p:txBody>
          <a:bodyPr>
            <a:normAutofit/>
          </a:bodyPr>
          <a:lstStyle/>
          <a:p>
            <a:r>
              <a:rPr lang="cy-GB" altLang="en-US" sz="3600" noProof="0" dirty="0" smtClean="0"/>
              <a:t>Mae golau yn cynnwys 3 lliw sylfaenol: Coch, Gwyrdd a Glas</a:t>
            </a:r>
          </a:p>
        </p:txBody>
      </p:sp>
      <p:pic>
        <p:nvPicPr>
          <p:cNvPr id="27651"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805178"/>
            <a:ext cx="438626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70" y="502286"/>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6688" name="Rectangle 16"/>
          <p:cNvSpPr>
            <a:spLocks/>
          </p:cNvSpPr>
          <p:nvPr/>
        </p:nvSpPr>
        <p:spPr bwMode="auto">
          <a:xfrm>
            <a:off x="8061325" y="2676525"/>
            <a:ext cx="336550" cy="153988"/>
          </a:xfrm>
          <a:prstGeom prst="rect">
            <a:avLst/>
          </a:prstGeom>
          <a:noFill/>
          <a:ln w="12700">
            <a:noFill/>
            <a:miter lim="800000"/>
            <a:headEnd/>
            <a:tailEnd/>
          </a:ln>
        </p:spPr>
        <p:txBody>
          <a:bodyPr wrap="none" lIns="0" tIns="0" rIns="40638" bIns="0">
            <a:spAutoFit/>
          </a:bodyPr>
          <a:lstStyle/>
          <a:p>
            <a:pPr marL="40182" fontAlgn="auto">
              <a:spcBef>
                <a:spcPts val="0"/>
              </a:spcBef>
              <a:spcAft>
                <a:spcPts val="0"/>
              </a:spcAft>
              <a:defRPr/>
            </a:pPr>
            <a:r>
              <a:rPr lang="en-US" sz="1000" dirty="0">
                <a:solidFill>
                  <a:schemeClr val="bg1">
                    <a:lumMod val="40000"/>
                    <a:lumOff val="60000"/>
                  </a:schemeClr>
                </a:solidFill>
                <a:latin typeface="+mn-lt"/>
                <a:ea typeface="Arial" pitchFamily="-112" charset="0"/>
                <a:cs typeface="Arial" pitchFamily="-112" charset="0"/>
              </a:rPr>
              <a:t>NASA</a:t>
            </a:r>
          </a:p>
        </p:txBody>
      </p:sp>
      <p:sp>
        <p:nvSpPr>
          <p:cNvPr id="29700" name="TextBox 18"/>
          <p:cNvSpPr txBox="1">
            <a:spLocks noChangeArrowheads="1"/>
          </p:cNvSpPr>
          <p:nvPr/>
        </p:nvSpPr>
        <p:spPr bwMode="auto">
          <a:xfrm>
            <a:off x="5935663" y="4641921"/>
            <a:ext cx="3208337" cy="58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1700" dirty="0" smtClean="0"/>
              <a:t>Mae’r DYG ar y Telesgop Lerpwl wedi’i leoli yn y Synhwyrydd IO:O</a:t>
            </a:r>
            <a:endParaRPr lang="cy-GB" altLang="en-US" sz="1700" dirty="0"/>
          </a:p>
        </p:txBody>
      </p:sp>
      <p:sp>
        <p:nvSpPr>
          <p:cNvPr id="29701" name="TextBox 18"/>
          <p:cNvSpPr txBox="1">
            <a:spLocks noChangeArrowheads="1"/>
          </p:cNvSpPr>
          <p:nvPr/>
        </p:nvSpPr>
        <p:spPr bwMode="auto">
          <a:xfrm>
            <a:off x="5937250" y="1976755"/>
            <a:ext cx="3206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1700" dirty="0" smtClean="0"/>
              <a:t>Sglodyn CCD </a:t>
            </a:r>
            <a:endParaRPr lang="en-GB" altLang="en-US" sz="1700" dirty="0"/>
          </a:p>
        </p:txBody>
      </p:sp>
      <p:pic>
        <p:nvPicPr>
          <p:cNvPr id="29703" name="Picture 31" descr="019_N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 y="371475"/>
            <a:ext cx="34766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519" y="1891348"/>
            <a:ext cx="2122832" cy="266319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2000250" y="1891348"/>
            <a:ext cx="2138269" cy="31607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113711" y="4577397"/>
            <a:ext cx="4147640" cy="652464"/>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Grp="1" noChangeArrowheads="1"/>
          </p:cNvSpPr>
          <p:nvPr>
            <p:ph type="title"/>
          </p:nvPr>
        </p:nvSpPr>
        <p:spPr/>
        <p:txBody>
          <a:bodyPr/>
          <a:lstStyle/>
          <a:p>
            <a:r>
              <a:rPr lang="cy-GB" altLang="en-US" noProof="0" dirty="0" smtClean="0"/>
              <a:t>Camerâu lliw a DYG</a:t>
            </a:r>
          </a:p>
        </p:txBody>
      </p:sp>
      <p:pic>
        <p:nvPicPr>
          <p:cNvPr id="3174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76425"/>
            <a:ext cx="576738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8" name="TextBox 25"/>
          <p:cNvSpPr txBox="1">
            <a:spLocks noChangeArrowheads="1"/>
          </p:cNvSpPr>
          <p:nvPr/>
        </p:nvSpPr>
        <p:spPr bwMode="auto">
          <a:xfrm>
            <a:off x="352107" y="2167006"/>
            <a:ext cx="25701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altLang="en-US" sz="2000" dirty="0" smtClean="0"/>
              <a:t>Mae gan DYG lliw ( fel y rhai mewn camerâu digidol a ffonau symudol) picseli </a:t>
            </a:r>
            <a:r>
              <a:rPr lang="cy-GB" altLang="en-US" sz="2000" dirty="0" smtClean="0"/>
              <a:t>gyda</a:t>
            </a:r>
            <a:r>
              <a:rPr lang="cy-GB" altLang="en-US" sz="2000" dirty="0" smtClean="0"/>
              <a:t> </a:t>
            </a:r>
            <a:r>
              <a:rPr lang="cy-GB" altLang="en-US" sz="2000" dirty="0" smtClean="0"/>
              <a:t>hidlwyr coch, gwyrdd a glas drostynt sydd </a:t>
            </a:r>
            <a:r>
              <a:rPr lang="cy-GB" sz="2000" dirty="0" smtClean="0"/>
              <a:t>yn cyfuno i greu'r lliwiau </a:t>
            </a:r>
            <a:r>
              <a:rPr lang="cy-GB" altLang="en-US" sz="2000" dirty="0" smtClean="0"/>
              <a:t>‘go iawn’ a welwn ni. </a:t>
            </a:r>
            <a:endParaRPr lang="cy-GB" alt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p:cNvSpPr>
          <p:nvPr/>
        </p:nvSpPr>
        <p:spPr bwMode="auto">
          <a:xfrm>
            <a:off x="285750" y="1988820"/>
            <a:ext cx="1806575" cy="31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28575" indent="0" algn="r">
              <a:spcBef>
                <a:spcPts val="638"/>
              </a:spcBef>
              <a:buClr>
                <a:schemeClr val="tx1"/>
              </a:buClr>
              <a:buSzPct val="85000"/>
            </a:pPr>
            <a:r>
              <a:rPr lang="cy-GB" altLang="en-US" sz="1700" dirty="0" smtClean="0"/>
              <a:t>Dwysedd y golau sy’n dod trwy’r</a:t>
            </a:r>
          </a:p>
          <a:p>
            <a:pPr marL="28575" indent="0" algn="r">
              <a:spcBef>
                <a:spcPts val="638"/>
              </a:spcBef>
              <a:buClr>
                <a:schemeClr val="tx1"/>
              </a:buClr>
              <a:buSzPct val="85000"/>
            </a:pPr>
            <a:r>
              <a:rPr lang="cy-GB" altLang="en-US" sz="1700" dirty="0" smtClean="0"/>
              <a:t> Hidlydd Coch</a:t>
            </a:r>
          </a:p>
          <a:p>
            <a:pPr marL="28575" indent="0" algn="r">
              <a:spcBef>
                <a:spcPts val="638"/>
              </a:spcBef>
              <a:buClr>
                <a:schemeClr val="tx1"/>
              </a:buClr>
              <a:buSzPct val="85000"/>
            </a:pPr>
            <a:r>
              <a:rPr lang="cy-GB" altLang="en-US" sz="2000" dirty="0" smtClean="0"/>
              <a:t/>
            </a:r>
            <a:br>
              <a:rPr lang="cy-GB" altLang="en-US" sz="2000" dirty="0" smtClean="0"/>
            </a:br>
            <a:r>
              <a:rPr lang="cy-GB" altLang="en-US" sz="1700" dirty="0" smtClean="0"/>
              <a:t>Dwysedd y golau sy’n dod trwy’r</a:t>
            </a:r>
          </a:p>
          <a:p>
            <a:pPr marL="28575" indent="0" algn="r">
              <a:spcBef>
                <a:spcPts val="638"/>
              </a:spcBef>
              <a:buClr>
                <a:schemeClr val="tx1"/>
              </a:buClr>
              <a:buSzPct val="85000"/>
            </a:pPr>
            <a:r>
              <a:rPr lang="cy-GB" altLang="en-US" sz="1700" dirty="0" smtClean="0"/>
              <a:t> Hidlydd Gwyrdd</a:t>
            </a:r>
          </a:p>
          <a:p>
            <a:pPr marL="28575" indent="0" algn="r">
              <a:spcBef>
                <a:spcPts val="638"/>
              </a:spcBef>
              <a:buClr>
                <a:schemeClr val="tx1"/>
              </a:buClr>
              <a:buSzPct val="85000"/>
            </a:pPr>
            <a:r>
              <a:rPr lang="cy-GB" altLang="en-US" sz="2000" dirty="0" smtClean="0"/>
              <a:t/>
            </a:r>
            <a:br>
              <a:rPr lang="cy-GB" altLang="en-US" sz="2000" dirty="0" smtClean="0"/>
            </a:br>
            <a:r>
              <a:rPr lang="cy-GB" altLang="en-US" sz="1700" dirty="0" smtClean="0"/>
              <a:t>Dwysedd y golau sy’n dod trwy’r</a:t>
            </a:r>
          </a:p>
          <a:p>
            <a:pPr marL="28575" indent="0" algn="r">
              <a:spcBef>
                <a:spcPts val="638"/>
              </a:spcBef>
              <a:buClr>
                <a:schemeClr val="tx1"/>
              </a:buClr>
              <a:buSzPct val="85000"/>
            </a:pPr>
            <a:r>
              <a:rPr lang="cy-GB" altLang="en-US" sz="1700" dirty="0" smtClean="0"/>
              <a:t> Hidlydd Glas</a:t>
            </a:r>
            <a:endParaRPr lang="cy-GB" altLang="en-US" sz="1700" dirty="0"/>
          </a:p>
        </p:txBody>
      </p:sp>
      <p:pic>
        <p:nvPicPr>
          <p:cNvPr id="33795" name="Picture 16" descr="page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907858"/>
            <a:ext cx="1879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7" descr="page5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1095058"/>
            <a:ext cx="206216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1"/>
          <p:cNvSpPr>
            <a:spLocks/>
          </p:cNvSpPr>
          <p:nvPr/>
        </p:nvSpPr>
        <p:spPr bwMode="auto">
          <a:xfrm>
            <a:off x="4521200" y="1404620"/>
            <a:ext cx="197485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638"/>
              </a:spcBef>
              <a:buClr>
                <a:schemeClr val="tx1"/>
              </a:buClr>
              <a:buSzPct val="85000"/>
              <a:buFont typeface="Wingdings 2" panose="05020102010507070707" pitchFamily="18" charset="2"/>
              <a:buChar char=""/>
            </a:pPr>
            <a:r>
              <a:rPr lang="cy-GB" altLang="en-US" sz="1700" dirty="0" smtClean="0"/>
              <a:t>Delwedd wedi ei hidlo </a:t>
            </a:r>
            <a:r>
              <a:rPr lang="cy-GB" altLang="en-US" sz="1700" dirty="0" smtClean="0"/>
              <a:t>gyda</a:t>
            </a:r>
            <a:r>
              <a:rPr lang="cy-GB" altLang="en-US" sz="1700" dirty="0" smtClean="0"/>
              <a:t> </a:t>
            </a:r>
            <a:r>
              <a:rPr lang="cy-GB" altLang="en-US" sz="1700" dirty="0" smtClean="0">
                <a:solidFill>
                  <a:srgbClr val="C00000"/>
                </a:solidFill>
              </a:rPr>
              <a:t>Coch</a:t>
            </a:r>
            <a:r>
              <a:rPr lang="cy-GB" altLang="en-US" sz="1700" dirty="0" smtClean="0"/>
              <a:t> yn lliw coch</a:t>
            </a:r>
          </a:p>
          <a:p>
            <a:pPr>
              <a:spcBef>
                <a:spcPts val="638"/>
              </a:spcBef>
              <a:buClr>
                <a:srgbClr val="D16349"/>
              </a:buClr>
              <a:buSzPct val="85000"/>
            </a:pPr>
            <a:r>
              <a:rPr lang="cy-GB" altLang="en-US" sz="1300" dirty="0" smtClean="0"/>
              <a:t/>
            </a:r>
            <a:br>
              <a:rPr lang="cy-GB" altLang="en-US" sz="1300" dirty="0" smtClean="0"/>
            </a:br>
            <a:endParaRPr lang="cy-GB" altLang="en-US" sz="1300" dirty="0" smtClean="0"/>
          </a:p>
          <a:p>
            <a:pPr>
              <a:spcBef>
                <a:spcPts val="638"/>
              </a:spcBef>
              <a:buClr>
                <a:schemeClr val="tx1"/>
              </a:buClr>
              <a:buSzPct val="85000"/>
              <a:buFont typeface="Wingdings 2" panose="05020102010507070707" pitchFamily="18" charset="2"/>
              <a:buChar char=""/>
            </a:pPr>
            <a:r>
              <a:rPr lang="cy-GB" altLang="en-US" sz="1700" dirty="0" smtClean="0"/>
              <a:t>Delwedd wedi ei hidlo </a:t>
            </a:r>
            <a:r>
              <a:rPr lang="cy-GB" altLang="en-US" sz="1700" dirty="0" smtClean="0"/>
              <a:t>gyda </a:t>
            </a:r>
            <a:r>
              <a:rPr lang="cy-GB" altLang="en-US" sz="1700" dirty="0" smtClean="0">
                <a:solidFill>
                  <a:srgbClr val="009900"/>
                </a:solidFill>
              </a:rPr>
              <a:t>Gwyrdd</a:t>
            </a:r>
            <a:r>
              <a:rPr lang="cy-GB" altLang="en-US" sz="1700" dirty="0" smtClean="0"/>
              <a:t> yn lliw gwyrdd</a:t>
            </a:r>
            <a:r>
              <a:rPr lang="cy-GB" altLang="en-US" sz="1400" dirty="0" smtClean="0"/>
              <a:t/>
            </a:r>
            <a:br>
              <a:rPr lang="cy-GB" altLang="en-US" sz="1400" dirty="0" smtClean="0"/>
            </a:br>
            <a:endParaRPr lang="cy-GB" altLang="en-US" sz="1400" dirty="0" smtClean="0"/>
          </a:p>
          <a:p>
            <a:pPr>
              <a:spcBef>
                <a:spcPts val="638"/>
              </a:spcBef>
              <a:buClr>
                <a:schemeClr val="tx1"/>
              </a:buClr>
              <a:buSzPct val="85000"/>
              <a:buFont typeface="Wingdings 2" panose="05020102010507070707" pitchFamily="18" charset="2"/>
              <a:buChar char=""/>
            </a:pPr>
            <a:r>
              <a:rPr lang="cy-GB" altLang="en-US" sz="1700" dirty="0" smtClean="0"/>
              <a:t>Delwedd wedi ei hidlo </a:t>
            </a:r>
            <a:r>
              <a:rPr lang="cy-GB" altLang="en-US" sz="1700" dirty="0" smtClean="0"/>
              <a:t>gyda</a:t>
            </a:r>
            <a:r>
              <a:rPr lang="cy-GB" altLang="en-US" sz="1700" dirty="0" smtClean="0"/>
              <a:t> </a:t>
            </a:r>
            <a:r>
              <a:rPr lang="cy-GB" altLang="en-US" sz="1700" dirty="0" smtClean="0">
                <a:solidFill>
                  <a:srgbClr val="0070C0"/>
                </a:solidFill>
              </a:rPr>
              <a:t>Glas</a:t>
            </a:r>
            <a:r>
              <a:rPr lang="cy-GB" altLang="en-US" sz="1700" dirty="0" smtClean="0"/>
              <a:t> yn lliw glas</a:t>
            </a:r>
          </a:p>
          <a:p>
            <a:pPr>
              <a:spcBef>
                <a:spcPts val="638"/>
              </a:spcBef>
              <a:buClr>
                <a:schemeClr val="tx1"/>
              </a:buClr>
              <a:buSzPct val="85000"/>
              <a:buFont typeface="Wingdings 2" panose="05020102010507070707" pitchFamily="18" charset="2"/>
              <a:buChar char=""/>
            </a:pPr>
            <a:r>
              <a:rPr lang="cy-GB" altLang="en-US" sz="1700" dirty="0" smtClean="0"/>
              <a:t>Delweddau </a:t>
            </a:r>
            <a:r>
              <a:rPr lang="cy-GB" altLang="en-US" sz="1700" dirty="0" smtClean="0">
                <a:solidFill>
                  <a:srgbClr val="C00000"/>
                </a:solidFill>
              </a:rPr>
              <a:t>Coch</a:t>
            </a:r>
            <a:r>
              <a:rPr lang="cy-GB" altLang="en-US" sz="1700" dirty="0" smtClean="0"/>
              <a:t>,</a:t>
            </a:r>
            <a:r>
              <a:rPr lang="cy-GB" altLang="en-US" sz="1700" dirty="0" smtClean="0">
                <a:solidFill>
                  <a:srgbClr val="C00000"/>
                </a:solidFill>
              </a:rPr>
              <a:t> </a:t>
            </a:r>
            <a:r>
              <a:rPr lang="cy-GB" altLang="en-US" sz="1700" dirty="0" smtClean="0">
                <a:solidFill>
                  <a:srgbClr val="009900"/>
                </a:solidFill>
              </a:rPr>
              <a:t>Gwyrdd </a:t>
            </a:r>
            <a:r>
              <a:rPr lang="cy-GB" altLang="en-US" sz="1700" dirty="0" smtClean="0"/>
              <a:t>a</a:t>
            </a:r>
            <a:r>
              <a:rPr lang="cy-GB" altLang="en-US" sz="1700" dirty="0" smtClean="0">
                <a:solidFill>
                  <a:srgbClr val="0070C0"/>
                </a:solidFill>
              </a:rPr>
              <a:t> Glas </a:t>
            </a:r>
            <a:r>
              <a:rPr lang="cy-GB" altLang="en-US" sz="1700" dirty="0" smtClean="0"/>
              <a:t>wedi’u chyfuno</a:t>
            </a:r>
            <a:endParaRPr lang="cy-GB" altLang="en-US" sz="1700" dirty="0"/>
          </a:p>
        </p:txBody>
      </p:sp>
      <p:sp>
        <p:nvSpPr>
          <p:cNvPr id="2" name="TextBox 1"/>
          <p:cNvSpPr txBox="1"/>
          <p:nvPr/>
        </p:nvSpPr>
        <p:spPr>
          <a:xfrm>
            <a:off x="285750" y="125730"/>
            <a:ext cx="8372475" cy="461665"/>
          </a:xfrm>
          <a:prstGeom prst="rect">
            <a:avLst/>
          </a:prstGeom>
          <a:noFill/>
        </p:spPr>
        <p:txBody>
          <a:bodyPr wrap="square" rtlCol="0">
            <a:spAutoFit/>
          </a:bodyPr>
          <a:lstStyle/>
          <a:p>
            <a:pPr algn="ctr"/>
            <a:r>
              <a:rPr lang="cy-GB" sz="2400" dirty="0"/>
              <a:t>Bydd y hidlwyr yn ddyrannu lliw i'r golau wrth iddo pasio trwodd.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p:cNvSpPr>
          <p:nvPr/>
        </p:nvSpPr>
        <p:spPr bwMode="auto">
          <a:xfrm>
            <a:off x="285750" y="1625600"/>
            <a:ext cx="23622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219075" indent="-190500">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313"/>
              </a:spcBef>
            </a:pPr>
            <a:endParaRPr lang="en-GB" altLang="en-US" sz="1700">
              <a:latin typeface="Georgia" panose="02040502050405020303" pitchFamily="18" charset="0"/>
              <a:sym typeface="Georgia" panose="02040502050405020303" pitchFamily="18" charset="0"/>
            </a:endParaRPr>
          </a:p>
        </p:txBody>
      </p:sp>
      <p:pic>
        <p:nvPicPr>
          <p:cNvPr id="35843" name="Picture 17" descr="page6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88950"/>
            <a:ext cx="77565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33220" y="5628005"/>
            <a:ext cx="5852160" cy="1015663"/>
          </a:xfrm>
          <a:prstGeom prst="rect">
            <a:avLst/>
          </a:prstGeom>
          <a:noFill/>
        </p:spPr>
        <p:txBody>
          <a:bodyPr wrap="square" rtlCol="0">
            <a:spAutoFit/>
          </a:bodyPr>
          <a:lstStyle/>
          <a:p>
            <a:pPr algn="ctr"/>
            <a:r>
              <a:rPr lang="en-GB" sz="2000" dirty="0" smtClean="0"/>
              <a:t>Y </a:t>
            </a:r>
            <a:r>
              <a:rPr lang="en-GB" sz="2000" dirty="0"/>
              <a:t>f</a:t>
            </a:r>
            <a:r>
              <a:rPr lang="en-GB" sz="2000" dirty="0" smtClean="0"/>
              <a:t>wy llachar (neu fwy gwyn) mae’r ddelwedd yn edrych yn yr hidlydd y fwy o’r lliw yna sydd yn bresennol. </a:t>
            </a:r>
            <a:endParaRPr lang="en-GB" sz="2000" dirty="0"/>
          </a:p>
        </p:txBody>
      </p:sp>
      <p:sp>
        <p:nvSpPr>
          <p:cNvPr id="2" name="TextBox 1"/>
          <p:cNvSpPr txBox="1"/>
          <p:nvPr/>
        </p:nvSpPr>
        <p:spPr>
          <a:xfrm>
            <a:off x="678474" y="595610"/>
            <a:ext cx="3832652" cy="307777"/>
          </a:xfrm>
          <a:prstGeom prst="rect">
            <a:avLst/>
          </a:prstGeom>
          <a:noFill/>
        </p:spPr>
        <p:txBody>
          <a:bodyPr wrap="none" rtlCol="0">
            <a:spAutoFit/>
          </a:bodyPr>
          <a:lstStyle/>
          <a:p>
            <a:r>
              <a:rPr lang="cy-GB" sz="1400" b="1" dirty="0" smtClean="0"/>
              <a:t>Olygfa gwreiddiol â delweddu </a:t>
            </a:r>
            <a:r>
              <a:rPr lang="cy-GB" sz="1400" b="1" dirty="0" smtClean="0"/>
              <a:t>gyda</a:t>
            </a:r>
            <a:r>
              <a:rPr lang="cy-GB" sz="1400" b="1" dirty="0" smtClean="0"/>
              <a:t>’r lens camera</a:t>
            </a:r>
            <a:endParaRPr lang="cy-GB" sz="1400" b="1" dirty="0"/>
          </a:p>
        </p:txBody>
      </p:sp>
      <p:sp>
        <p:nvSpPr>
          <p:cNvPr id="6" name="TextBox 5"/>
          <p:cNvSpPr txBox="1"/>
          <p:nvPr/>
        </p:nvSpPr>
        <p:spPr>
          <a:xfrm>
            <a:off x="7065832" y="2566741"/>
            <a:ext cx="1273297" cy="307777"/>
          </a:xfrm>
          <a:prstGeom prst="rect">
            <a:avLst/>
          </a:prstGeom>
          <a:noFill/>
        </p:spPr>
        <p:txBody>
          <a:bodyPr wrap="none" rtlCol="0">
            <a:spAutoFit/>
          </a:bodyPr>
          <a:lstStyle/>
          <a:p>
            <a:r>
              <a:rPr lang="cy-GB" sz="1400" b="1" dirty="0" smtClean="0">
                <a:solidFill>
                  <a:srgbClr val="C00000"/>
                </a:solidFill>
              </a:rPr>
              <a:t>Dwysedd Coch</a:t>
            </a:r>
            <a:endParaRPr lang="cy-GB" sz="1400" b="1" dirty="0">
              <a:solidFill>
                <a:srgbClr val="C00000"/>
              </a:solidFill>
            </a:endParaRPr>
          </a:p>
        </p:txBody>
      </p:sp>
      <p:sp>
        <p:nvSpPr>
          <p:cNvPr id="7" name="TextBox 6"/>
          <p:cNvSpPr txBox="1"/>
          <p:nvPr/>
        </p:nvSpPr>
        <p:spPr>
          <a:xfrm>
            <a:off x="2996480" y="5158215"/>
            <a:ext cx="1496564" cy="307777"/>
          </a:xfrm>
          <a:prstGeom prst="rect">
            <a:avLst/>
          </a:prstGeom>
          <a:noFill/>
        </p:spPr>
        <p:txBody>
          <a:bodyPr wrap="none" rtlCol="0">
            <a:spAutoFit/>
          </a:bodyPr>
          <a:lstStyle/>
          <a:p>
            <a:r>
              <a:rPr lang="cy-GB" sz="1400" b="1" dirty="0" smtClean="0">
                <a:solidFill>
                  <a:schemeClr val="accent6"/>
                </a:solidFill>
              </a:rPr>
              <a:t>Dwysedd Gwyrdd</a:t>
            </a:r>
            <a:endParaRPr lang="cy-GB" sz="1400" b="1" dirty="0">
              <a:solidFill>
                <a:schemeClr val="accent6"/>
              </a:solidFill>
            </a:endParaRPr>
          </a:p>
        </p:txBody>
      </p:sp>
      <p:sp>
        <p:nvSpPr>
          <p:cNvPr id="8" name="TextBox 7"/>
          <p:cNvSpPr txBox="1"/>
          <p:nvPr/>
        </p:nvSpPr>
        <p:spPr>
          <a:xfrm>
            <a:off x="7042374" y="5158214"/>
            <a:ext cx="1230017" cy="307777"/>
          </a:xfrm>
          <a:prstGeom prst="rect">
            <a:avLst/>
          </a:prstGeom>
          <a:noFill/>
        </p:spPr>
        <p:txBody>
          <a:bodyPr wrap="none" rtlCol="0">
            <a:spAutoFit/>
          </a:bodyPr>
          <a:lstStyle/>
          <a:p>
            <a:r>
              <a:rPr lang="cy-GB" sz="1400" b="1" dirty="0" smtClean="0">
                <a:solidFill>
                  <a:schemeClr val="accent1">
                    <a:lumMod val="75000"/>
                  </a:schemeClr>
                </a:solidFill>
              </a:rPr>
              <a:t>Dwysedd Glas</a:t>
            </a:r>
            <a:endParaRPr lang="cy-GB" sz="1400"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6" descr="page7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88950"/>
            <a:ext cx="77565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33220" y="5628005"/>
            <a:ext cx="5852160" cy="707886"/>
          </a:xfrm>
          <a:prstGeom prst="rect">
            <a:avLst/>
          </a:prstGeom>
          <a:noFill/>
        </p:spPr>
        <p:txBody>
          <a:bodyPr wrap="square" rtlCol="0">
            <a:spAutoFit/>
          </a:bodyPr>
          <a:lstStyle/>
          <a:p>
            <a:pPr algn="ctr"/>
            <a:r>
              <a:rPr lang="cy-GB" sz="2000" dirty="0" smtClean="0"/>
              <a:t>Y fwy tywyll (neu y fwy du) mae’r ddelwedd yn edrych y mwy o’r lliw yna sy’n cael ei rhwystro. </a:t>
            </a:r>
            <a:endParaRPr lang="cy-GB" sz="2000" dirty="0"/>
          </a:p>
        </p:txBody>
      </p:sp>
      <p:sp>
        <p:nvSpPr>
          <p:cNvPr id="5" name="TextBox 4"/>
          <p:cNvSpPr txBox="1"/>
          <p:nvPr/>
        </p:nvSpPr>
        <p:spPr>
          <a:xfrm>
            <a:off x="720041" y="2446721"/>
            <a:ext cx="2731902" cy="307777"/>
          </a:xfrm>
          <a:prstGeom prst="rect">
            <a:avLst/>
          </a:prstGeom>
          <a:noFill/>
        </p:spPr>
        <p:txBody>
          <a:bodyPr wrap="none" rtlCol="0">
            <a:spAutoFit/>
          </a:bodyPr>
          <a:lstStyle/>
          <a:p>
            <a:r>
              <a:rPr lang="cy-GB" sz="1400" b="1" dirty="0" smtClean="0">
                <a:solidFill>
                  <a:schemeClr val="bg1"/>
                </a:solidFill>
              </a:rPr>
              <a:t>Dwysedd coch wedi’i lliwio’n goch</a:t>
            </a:r>
            <a:endParaRPr lang="cy-GB" sz="1400" b="1" dirty="0">
              <a:solidFill>
                <a:schemeClr val="bg1"/>
              </a:solidFill>
            </a:endParaRPr>
          </a:p>
        </p:txBody>
      </p:sp>
      <p:sp>
        <p:nvSpPr>
          <p:cNvPr id="6" name="TextBox 5"/>
          <p:cNvSpPr txBox="1"/>
          <p:nvPr/>
        </p:nvSpPr>
        <p:spPr>
          <a:xfrm>
            <a:off x="4651383" y="2446720"/>
            <a:ext cx="3071097" cy="307777"/>
          </a:xfrm>
          <a:prstGeom prst="rect">
            <a:avLst/>
          </a:prstGeom>
          <a:noFill/>
        </p:spPr>
        <p:txBody>
          <a:bodyPr wrap="none" rtlCol="0">
            <a:spAutoFit/>
          </a:bodyPr>
          <a:lstStyle/>
          <a:p>
            <a:r>
              <a:rPr lang="cy-GB" sz="1400" b="1" dirty="0" smtClean="0">
                <a:solidFill>
                  <a:schemeClr val="bg1"/>
                </a:solidFill>
              </a:rPr>
              <a:t>Dwysedd gwyrdd wedi’i lliwio’n wyrdd</a:t>
            </a:r>
            <a:endParaRPr lang="cy-GB" sz="1400" b="1" dirty="0">
              <a:solidFill>
                <a:schemeClr val="bg1"/>
              </a:solidFill>
            </a:endParaRPr>
          </a:p>
        </p:txBody>
      </p:sp>
      <p:sp>
        <p:nvSpPr>
          <p:cNvPr id="7" name="TextBox 6"/>
          <p:cNvSpPr txBox="1"/>
          <p:nvPr/>
        </p:nvSpPr>
        <p:spPr>
          <a:xfrm>
            <a:off x="720041" y="4991296"/>
            <a:ext cx="2534155" cy="307777"/>
          </a:xfrm>
          <a:prstGeom prst="rect">
            <a:avLst/>
          </a:prstGeom>
          <a:noFill/>
        </p:spPr>
        <p:txBody>
          <a:bodyPr wrap="none" rtlCol="0">
            <a:spAutoFit/>
          </a:bodyPr>
          <a:lstStyle/>
          <a:p>
            <a:r>
              <a:rPr lang="cy-GB" sz="1400" b="1" dirty="0" smtClean="0">
                <a:solidFill>
                  <a:schemeClr val="bg1"/>
                </a:solidFill>
              </a:rPr>
              <a:t>Dwysedd glas wedi’i lliwio’n las</a:t>
            </a:r>
            <a:endParaRPr lang="cy-GB" sz="1400" b="1" dirty="0">
              <a:solidFill>
                <a:schemeClr val="bg1"/>
              </a:solidFill>
            </a:endParaRPr>
          </a:p>
        </p:txBody>
      </p:sp>
      <p:sp>
        <p:nvSpPr>
          <p:cNvPr id="8" name="TextBox 7"/>
          <p:cNvSpPr txBox="1"/>
          <p:nvPr/>
        </p:nvSpPr>
        <p:spPr>
          <a:xfrm>
            <a:off x="6558395" y="5200743"/>
            <a:ext cx="1853969" cy="307777"/>
          </a:xfrm>
          <a:prstGeom prst="rect">
            <a:avLst/>
          </a:prstGeom>
          <a:noFill/>
        </p:spPr>
        <p:txBody>
          <a:bodyPr wrap="none" rtlCol="0">
            <a:spAutoFit/>
          </a:bodyPr>
          <a:lstStyle/>
          <a:p>
            <a:r>
              <a:rPr lang="cy-GB" sz="1400" b="1" dirty="0" smtClean="0">
                <a:solidFill>
                  <a:schemeClr val="bg1"/>
                </a:solidFill>
              </a:rPr>
              <a:t>Golygfa wedi’i ail-greu</a:t>
            </a:r>
            <a:endParaRPr lang="cy-GB" sz="1400"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976313"/>
            <a:ext cx="72040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39" name="Rectangle 14"/>
          <p:cNvSpPr>
            <a:spLocks/>
          </p:cNvSpPr>
          <p:nvPr/>
        </p:nvSpPr>
        <p:spPr bwMode="auto">
          <a:xfrm>
            <a:off x="366713" y="179388"/>
            <a:ext cx="86248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cy-GB" sz="2400" b="1" dirty="0" smtClean="0"/>
              <a:t>Ydych chi’n gallu gweithio allan lliw'r fferins ym mhob lleoliad wedi ei labelu yn y ddelwedd gwaelod ar y dde?</a:t>
            </a:r>
            <a:endParaRPr lang="cy-GB" altLang="en-US" sz="2400" b="1" dirty="0">
              <a:cs typeface="Arial" panose="020B0604020202020204" pitchFamily="34" charset="0"/>
            </a:endParaRPr>
          </a:p>
        </p:txBody>
      </p:sp>
      <p:sp>
        <p:nvSpPr>
          <p:cNvPr id="2" name="TextBox 1"/>
          <p:cNvSpPr txBox="1"/>
          <p:nvPr/>
        </p:nvSpPr>
        <p:spPr>
          <a:xfrm>
            <a:off x="3675465" y="2647318"/>
            <a:ext cx="704039" cy="400110"/>
          </a:xfrm>
          <a:prstGeom prst="rect">
            <a:avLst/>
          </a:prstGeom>
          <a:noFill/>
        </p:spPr>
        <p:txBody>
          <a:bodyPr wrap="none" rtlCol="0">
            <a:spAutoFit/>
          </a:bodyPr>
          <a:lstStyle/>
          <a:p>
            <a:r>
              <a:rPr lang="cy-GB" sz="2000" b="1" dirty="0" smtClean="0">
                <a:solidFill>
                  <a:srgbClr val="FF0000"/>
                </a:solidFill>
              </a:rPr>
              <a:t>Coch</a:t>
            </a:r>
            <a:endParaRPr lang="cy-GB" sz="2000" b="1" dirty="0">
              <a:solidFill>
                <a:srgbClr val="FF0000"/>
              </a:solidFill>
            </a:endParaRPr>
          </a:p>
        </p:txBody>
      </p:sp>
      <p:sp>
        <p:nvSpPr>
          <p:cNvPr id="5" name="TextBox 4"/>
          <p:cNvSpPr txBox="1"/>
          <p:nvPr/>
        </p:nvSpPr>
        <p:spPr>
          <a:xfrm>
            <a:off x="6971115" y="2647318"/>
            <a:ext cx="1023806" cy="400110"/>
          </a:xfrm>
          <a:prstGeom prst="rect">
            <a:avLst/>
          </a:prstGeom>
          <a:noFill/>
        </p:spPr>
        <p:txBody>
          <a:bodyPr wrap="none" rtlCol="0">
            <a:spAutoFit/>
          </a:bodyPr>
          <a:lstStyle/>
          <a:p>
            <a:r>
              <a:rPr lang="cy-GB" sz="2000" b="1" dirty="0" smtClean="0">
                <a:solidFill>
                  <a:srgbClr val="92D050"/>
                </a:solidFill>
              </a:rPr>
              <a:t>Gwyrdd</a:t>
            </a:r>
            <a:endParaRPr lang="cy-GB" sz="2000" b="1" dirty="0">
              <a:solidFill>
                <a:srgbClr val="92D050"/>
              </a:solidFill>
            </a:endParaRPr>
          </a:p>
        </p:txBody>
      </p:sp>
      <p:sp>
        <p:nvSpPr>
          <p:cNvPr id="6" name="TextBox 5"/>
          <p:cNvSpPr txBox="1"/>
          <p:nvPr/>
        </p:nvSpPr>
        <p:spPr>
          <a:xfrm>
            <a:off x="3599265" y="5120008"/>
            <a:ext cx="639919" cy="400110"/>
          </a:xfrm>
          <a:prstGeom prst="rect">
            <a:avLst/>
          </a:prstGeom>
          <a:noFill/>
        </p:spPr>
        <p:txBody>
          <a:bodyPr wrap="none" rtlCol="0">
            <a:spAutoFit/>
          </a:bodyPr>
          <a:lstStyle/>
          <a:p>
            <a:r>
              <a:rPr lang="cy-GB" sz="2000" b="1" dirty="0" smtClean="0">
                <a:solidFill>
                  <a:srgbClr val="0070C0"/>
                </a:solidFill>
              </a:rPr>
              <a:t>Glas</a:t>
            </a:r>
            <a:endParaRPr lang="cy-GB" sz="2000" b="1" dirty="0">
              <a:solidFill>
                <a:srgbClr val="0070C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s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 id="{AE25CF24-7035-4394-8C30-EF1394BAA3C2}" vid="{FDC0CF3E-6015-4788-BDEA-6452A7E9D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nso</Template>
  <TotalTime>1320</TotalTime>
  <Words>1036</Words>
  <Application>Microsoft Office PowerPoint</Application>
  <PresentationFormat>On-screen Show (4:3)</PresentationFormat>
  <Paragraphs>158</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Calibri Light</vt:lpstr>
      <vt:lpstr>Georgia</vt:lpstr>
      <vt:lpstr>Wingdings 2</vt:lpstr>
      <vt:lpstr>ヒラギノ角ゴ ProN W3</vt:lpstr>
      <vt:lpstr>nso</vt:lpstr>
      <vt:lpstr>Delweddu 3-Lliw </vt:lpstr>
      <vt:lpstr>Trosolwg</vt:lpstr>
      <vt:lpstr>Mae golau yn cynnwys 3 lliw sylfaenol: Coch, Gwyrdd a Glas</vt:lpstr>
      <vt:lpstr>PowerPoint Presentation</vt:lpstr>
      <vt:lpstr>Camerâu lliw a DYG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Lliw mewn Seryddiaeth</vt:lpstr>
      <vt:lpstr>Gweithgareddau</vt:lpstr>
      <vt:lpstr>Gweithgareddau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Bowdley</dc:creator>
  <cp:lastModifiedBy>James</cp:lastModifiedBy>
  <cp:revision>95</cp:revision>
  <dcterms:created xsi:type="dcterms:W3CDTF">2012-09-26T11:29:23Z</dcterms:created>
  <dcterms:modified xsi:type="dcterms:W3CDTF">2019-02-27T12:36:03Z</dcterms:modified>
</cp:coreProperties>
</file>