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9" r:id="rId4"/>
    <p:sldId id="258" r:id="rId5"/>
    <p:sldId id="259" r:id="rId6"/>
    <p:sldId id="267" r:id="rId7"/>
    <p:sldId id="261" r:id="rId8"/>
    <p:sldId id="262" r:id="rId9"/>
    <p:sldId id="266" r:id="rId10"/>
    <p:sldId id="263" r:id="rId11"/>
    <p:sldId id="271" r:id="rId12"/>
    <p:sldId id="264" r:id="rId13"/>
    <p:sldId id="265" r:id="rId14"/>
    <p:sldId id="268" r:id="rId15"/>
    <p:sldId id="270" r:id="rId16"/>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99"/>
    <a:srgbClr val="4588EB"/>
    <a:srgbClr val="FF6600"/>
    <a:srgbClr val="CC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91" autoAdjust="0"/>
    <p:restoredTop sz="74746" autoAdjust="0"/>
  </p:normalViewPr>
  <p:slideViewPr>
    <p:cSldViewPr showGuides="1">
      <p:cViewPr varScale="1">
        <p:scale>
          <a:sx n="59" d="100"/>
          <a:sy n="59" d="100"/>
        </p:scale>
        <p:origin x="190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157CE774-6C74-4BE7-B4DD-39C39D210C33}" type="datetimeFigureOut">
              <a:rPr lang="en-GB" smtClean="0"/>
              <a:t>15/08/2018</a:t>
            </a:fld>
            <a:endParaRPr lang="en-GB"/>
          </a:p>
        </p:txBody>
      </p:sp>
      <p:sp>
        <p:nvSpPr>
          <p:cNvPr id="4" name="Slide Image Placehold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12D3CFAF-BC6E-40F6-BC30-B405B4C76A49}" type="slidenum">
              <a:rPr lang="en-GB" smtClean="0"/>
              <a:t>‹#›</a:t>
            </a:fld>
            <a:endParaRPr lang="en-GB"/>
          </a:p>
        </p:txBody>
      </p:sp>
    </p:spTree>
    <p:extLst>
      <p:ext uri="{BB962C8B-B14F-4D97-AF65-F5344CB8AC3E}">
        <p14:creationId xmlns:p14="http://schemas.microsoft.com/office/powerpoint/2010/main" val="3357452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results shouldn’t show an even distribution of craters on the surface –</a:t>
            </a:r>
            <a:r>
              <a:rPr lang="en-GB" baseline="0" dirty="0" smtClean="0"/>
              <a:t> this is for the following reasons:</a:t>
            </a:r>
          </a:p>
          <a:p>
            <a:r>
              <a:rPr lang="en-GB" baseline="0" dirty="0" smtClean="0"/>
              <a:t>Craters with sharper edges were formed more recently – those which hit the Moon when it still had erupting volcanoes may have been covered in lava and hence not be seen now. The Earth also protects the Moon from impacts of asteroids – the Earth and Moon are tidally locked i.e. it rotates at the same rate as it takes to complete an orbit of the Earth – meaning we always see the same side. If you look at the far side (or dark side) of the Moon it is covered in many, many more craters as the Earth hasn’t shielded it from impacts. The Moon also has mountain ranges (or highlands) created by the collision of </a:t>
            </a:r>
            <a:r>
              <a:rPr lang="en-GB" baseline="0" dirty="0" smtClean="0"/>
              <a:t>objects </a:t>
            </a:r>
            <a:r>
              <a:rPr lang="en-GB" baseline="0" smtClean="0"/>
              <a:t>with the </a:t>
            </a:r>
            <a:r>
              <a:rPr lang="en-GB" baseline="0" dirty="0" smtClean="0"/>
              <a:t>surface leaving deep craters – </a:t>
            </a:r>
            <a:r>
              <a:rPr lang="en-GB" baseline="0" dirty="0" smtClean="0"/>
              <a:t>these are the lighter parts of the Moon’s surface. The darker regions are ‘seas’ – created by vast lava fields from the volcanoes on the surface – around 1-3 billion years ago. Craters on the Moon also survive longer than on Earth as there is no weather or erosion on the Moon.</a:t>
            </a:r>
            <a:endParaRPr lang="en-GB" dirty="0" smtClean="0"/>
          </a:p>
          <a:p>
            <a:endParaRPr lang="en-GB" dirty="0"/>
          </a:p>
        </p:txBody>
      </p:sp>
      <p:sp>
        <p:nvSpPr>
          <p:cNvPr id="4" name="Slide Number Placeholder 3"/>
          <p:cNvSpPr>
            <a:spLocks noGrp="1"/>
          </p:cNvSpPr>
          <p:nvPr>
            <p:ph type="sldNum" sz="quarter" idx="10"/>
          </p:nvPr>
        </p:nvSpPr>
        <p:spPr/>
        <p:txBody>
          <a:bodyPr/>
          <a:lstStyle/>
          <a:p>
            <a:fld id="{12D3CFAF-BC6E-40F6-BC30-B405B4C76A49}" type="slidenum">
              <a:rPr lang="en-GB" smtClean="0"/>
              <a:t>14</a:t>
            </a:fld>
            <a:endParaRPr lang="en-GB"/>
          </a:p>
        </p:txBody>
      </p:sp>
    </p:spTree>
    <p:extLst>
      <p:ext uri="{BB962C8B-B14F-4D97-AF65-F5344CB8AC3E}">
        <p14:creationId xmlns:p14="http://schemas.microsoft.com/office/powerpoint/2010/main" val="1395698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776466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46782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08230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2168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8267259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txBox="1">
            <a:spLocks/>
          </p:cNvSpPr>
          <p:nvPr/>
        </p:nvSpPr>
        <p:spPr>
          <a:xfrm>
            <a:off x="1196915" y="6427515"/>
            <a:ext cx="5984576" cy="3651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500" dirty="0" smtClean="0"/>
              <a:t>www.schoolsobservatory.org</a:t>
            </a:r>
            <a:endParaRPr lang="en-GB" sz="15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639" y="6215738"/>
            <a:ext cx="1054819" cy="57688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1491" y="6293708"/>
            <a:ext cx="1733909" cy="498917"/>
          </a:xfrm>
          <a:prstGeom prst="rect">
            <a:avLst/>
          </a:prstGeom>
        </p:spPr>
      </p:pic>
    </p:spTree>
    <p:extLst>
      <p:ext uri="{BB962C8B-B14F-4D97-AF65-F5344CB8AC3E}">
        <p14:creationId xmlns:p14="http://schemas.microsoft.com/office/powerpoint/2010/main" val="9503122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10940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746413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19715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3777985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4076558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txBox="1">
            <a:spLocks/>
          </p:cNvSpPr>
          <p:nvPr/>
        </p:nvSpPr>
        <p:spPr>
          <a:xfrm>
            <a:off x="1196915" y="6427515"/>
            <a:ext cx="5984576" cy="3651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500" dirty="0" smtClean="0"/>
              <a:t>www.schoolsobservatory.org</a:t>
            </a:r>
            <a:endParaRPr lang="en-GB" sz="1500" dirty="0"/>
          </a:p>
        </p:txBody>
      </p:sp>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4639" y="6215738"/>
            <a:ext cx="1054819" cy="576887"/>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81491" y="6293708"/>
            <a:ext cx="1733909" cy="498917"/>
          </a:xfrm>
          <a:prstGeom prst="rect">
            <a:avLst/>
          </a:prstGeom>
        </p:spPr>
      </p:pic>
    </p:spTree>
    <p:extLst>
      <p:ext uri="{BB962C8B-B14F-4D97-AF65-F5344CB8AC3E}">
        <p14:creationId xmlns:p14="http://schemas.microsoft.com/office/powerpoint/2010/main" val="3382024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476673"/>
            <a:ext cx="7772400" cy="1728192"/>
          </a:xfrm>
        </p:spPr>
        <p:txBody>
          <a:bodyPr>
            <a:normAutofit fontScale="90000"/>
          </a:bodyPr>
          <a:lstStyle/>
          <a:p>
            <a:r>
              <a:rPr lang="en-GB" altLang="en-US" dirty="0" smtClean="0"/>
              <a:t>Analysing Lunar Craters</a:t>
            </a:r>
            <a:br>
              <a:rPr lang="en-GB" altLang="en-US" dirty="0" smtClean="0"/>
            </a:br>
            <a:endParaRPr lang="en-GB" dirty="0"/>
          </a:p>
        </p:txBody>
      </p:sp>
      <p:sp>
        <p:nvSpPr>
          <p:cNvPr id="3074" name="Subtitle 2"/>
          <p:cNvSpPr>
            <a:spLocks noGrp="1"/>
          </p:cNvSpPr>
          <p:nvPr>
            <p:ph type="subTitle" idx="1"/>
          </p:nvPr>
        </p:nvSpPr>
        <p:spPr>
          <a:xfrm>
            <a:off x="1143000" y="1413198"/>
            <a:ext cx="6858000" cy="1655762"/>
          </a:xfrm>
        </p:spPr>
        <p:txBody>
          <a:bodyPr/>
          <a:lstStyle/>
          <a:p>
            <a:r>
              <a:rPr lang="en-GB" dirty="0" smtClean="0"/>
              <a:t>Using </a:t>
            </a:r>
            <a:r>
              <a:rPr lang="en-GB" dirty="0"/>
              <a:t>data from the Liverpool </a:t>
            </a:r>
            <a:r>
              <a:rPr lang="en-GB" dirty="0" smtClean="0"/>
              <a:t>Telescope</a:t>
            </a:r>
            <a:endParaRPr lang="en-GB" dirty="0"/>
          </a:p>
        </p:txBody>
      </p:sp>
      <p:sp>
        <p:nvSpPr>
          <p:cNvPr id="8" name="Subtitle 2"/>
          <p:cNvSpPr txBox="1">
            <a:spLocks/>
          </p:cNvSpPr>
          <p:nvPr/>
        </p:nvSpPr>
        <p:spPr>
          <a:xfrm>
            <a:off x="2143125" y="5429250"/>
            <a:ext cx="4929188" cy="681038"/>
          </a:xfrm>
          <a:prstGeom prst="rect">
            <a:avLst/>
          </a:prstGeom>
        </p:spPr>
        <p:txBody>
          <a:bodyPr>
            <a:normAutofit/>
          </a:bodyPr>
          <a:lstStyle/>
          <a:p>
            <a:pPr algn="ctr" fontAlgn="auto">
              <a:spcBef>
                <a:spcPct val="20000"/>
              </a:spcBef>
              <a:spcAft>
                <a:spcPts val="0"/>
              </a:spcAft>
              <a:buFont typeface="Arial" pitchFamily="34" charset="0"/>
              <a:buNone/>
              <a:defRPr/>
            </a:pPr>
            <a:endParaRPr lang="en-GB" sz="3200" dirty="0">
              <a:latin typeface="+mn-lt"/>
              <a:cs typeface="+mn-cs"/>
            </a:endParaRPr>
          </a:p>
        </p:txBody>
      </p:sp>
      <p:pic>
        <p:nvPicPr>
          <p:cNvPr id="30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2022128"/>
            <a:ext cx="4953000"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descr="econtentplus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5771" y="5589240"/>
            <a:ext cx="19907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Making your Measurements</a:t>
            </a:r>
            <a:endParaRPr lang="en-GB" dirty="0"/>
          </a:p>
        </p:txBody>
      </p:sp>
      <p:sp>
        <p:nvSpPr>
          <p:cNvPr id="12290" name="Subtitle 2"/>
          <p:cNvSpPr>
            <a:spLocks noGrp="1"/>
          </p:cNvSpPr>
          <p:nvPr>
            <p:ph idx="1"/>
          </p:nvPr>
        </p:nvSpPr>
        <p:spPr>
          <a:xfrm>
            <a:off x="628650" y="1825626"/>
            <a:ext cx="7886700" cy="4339678"/>
          </a:xfrm>
        </p:spPr>
        <p:txBody>
          <a:bodyPr>
            <a:normAutofit fontScale="92500" lnSpcReduction="10000"/>
          </a:bodyPr>
          <a:lstStyle/>
          <a:p>
            <a:pPr>
              <a:lnSpc>
                <a:spcPct val="120000"/>
              </a:lnSpc>
            </a:pPr>
            <a:r>
              <a:rPr lang="en-GB" altLang="en-US" sz="1800" dirty="0" smtClean="0"/>
              <a:t>Once the </a:t>
            </a:r>
            <a:r>
              <a:rPr lang="en-GB" altLang="en-US" sz="1800" dirty="0" err="1"/>
              <a:t>M</a:t>
            </a:r>
            <a:r>
              <a:rPr lang="en-GB" altLang="en-US" sz="1800" dirty="0" err="1" smtClean="0"/>
              <a:t>oonsaic</a:t>
            </a:r>
            <a:r>
              <a:rPr lang="en-GB" altLang="en-US" sz="1800" dirty="0" smtClean="0"/>
              <a:t> is complete, get into teams of 3 and choose one region (or image panels) to.</a:t>
            </a:r>
          </a:p>
          <a:p>
            <a:pPr>
              <a:lnSpc>
                <a:spcPct val="120000"/>
              </a:lnSpc>
            </a:pPr>
            <a:r>
              <a:rPr lang="en-GB" altLang="en-US" sz="1800" dirty="0" smtClean="0"/>
              <a:t>The first measurement we can make is to count the number of craters above a certain size in the section. Don’t choose a size that is too small or you may be there all day, but make sure you all agree on the same minimum width. </a:t>
            </a:r>
          </a:p>
          <a:p>
            <a:pPr>
              <a:lnSpc>
                <a:spcPct val="120000"/>
              </a:lnSpc>
            </a:pPr>
            <a:r>
              <a:rPr lang="en-GB" altLang="en-US" sz="1800" dirty="0" smtClean="0"/>
              <a:t>Complete the table below for your section:</a:t>
            </a:r>
          </a:p>
          <a:p>
            <a:pPr>
              <a:lnSpc>
                <a:spcPct val="120000"/>
              </a:lnSpc>
            </a:pPr>
            <a:endParaRPr lang="en-GB" altLang="en-US" sz="1800" dirty="0" smtClean="0"/>
          </a:p>
          <a:p>
            <a:pPr>
              <a:lnSpc>
                <a:spcPct val="120000"/>
              </a:lnSpc>
            </a:pPr>
            <a:endParaRPr lang="en-GB" altLang="en-US" sz="1800" dirty="0" smtClean="0"/>
          </a:p>
          <a:p>
            <a:pPr>
              <a:lnSpc>
                <a:spcPct val="120000"/>
              </a:lnSpc>
            </a:pPr>
            <a:endParaRPr lang="en-GB" altLang="en-US" sz="1800" dirty="0" smtClean="0"/>
          </a:p>
          <a:p>
            <a:pPr marL="0" indent="0">
              <a:lnSpc>
                <a:spcPct val="120000"/>
              </a:lnSpc>
              <a:buNone/>
            </a:pPr>
            <a:endParaRPr lang="en-GB" altLang="en-US" sz="1800" dirty="0" smtClean="0"/>
          </a:p>
          <a:p>
            <a:pPr>
              <a:spcBef>
                <a:spcPct val="20000"/>
              </a:spcBef>
              <a:buNone/>
              <a:defRPr/>
            </a:pPr>
            <a:r>
              <a:rPr lang="en-GB" sz="1800" dirty="0" smtClean="0"/>
              <a:t>	Make </a:t>
            </a:r>
            <a:r>
              <a:rPr lang="en-GB" sz="1800" dirty="0"/>
              <a:t>sure you number each of the craters on the </a:t>
            </a:r>
            <a:r>
              <a:rPr lang="en-GB" sz="1800" dirty="0" err="1" smtClean="0"/>
              <a:t>Moonsaic</a:t>
            </a:r>
            <a:r>
              <a:rPr lang="en-GB" sz="1800" dirty="0"/>
              <a:t>, and ensure that </a:t>
            </a:r>
            <a:r>
              <a:rPr lang="en-GB" sz="1800" dirty="0" smtClean="0"/>
              <a:t>everyone is </a:t>
            </a:r>
            <a:r>
              <a:rPr lang="en-GB" sz="1800" dirty="0"/>
              <a:t>using the same units when measuring.</a:t>
            </a:r>
          </a:p>
          <a:p>
            <a:pPr algn="ctr">
              <a:spcBef>
                <a:spcPct val="20000"/>
              </a:spcBef>
              <a:buNone/>
              <a:defRPr/>
            </a:pPr>
            <a:endParaRPr lang="en-GB" sz="1800" dirty="0"/>
          </a:p>
          <a:p>
            <a:pPr marL="0" indent="0">
              <a:lnSpc>
                <a:spcPct val="120000"/>
              </a:lnSpc>
              <a:buNone/>
            </a:pPr>
            <a:endParaRPr lang="en-GB" altLang="en-US" sz="1800" dirty="0" smtClean="0"/>
          </a:p>
          <a:p>
            <a:pPr>
              <a:lnSpc>
                <a:spcPct val="120000"/>
              </a:lnSpc>
            </a:pPr>
            <a:endParaRPr lang="en-GB" altLang="en-US" sz="1800" dirty="0" smtClean="0"/>
          </a:p>
        </p:txBody>
      </p:sp>
      <p:graphicFrame>
        <p:nvGraphicFramePr>
          <p:cNvPr id="5" name="Table 4"/>
          <p:cNvGraphicFramePr>
            <a:graphicFrameLocks noGrp="1"/>
          </p:cNvGraphicFramePr>
          <p:nvPr>
            <p:extLst>
              <p:ext uri="{D42A27DB-BD31-4B8C-83A1-F6EECF244321}">
                <p14:modId xmlns:p14="http://schemas.microsoft.com/office/powerpoint/2010/main" val="2961770501"/>
              </p:ext>
            </p:extLst>
          </p:nvPr>
        </p:nvGraphicFramePr>
        <p:xfrm>
          <a:off x="899590" y="4146272"/>
          <a:ext cx="7615760" cy="1010920"/>
        </p:xfrm>
        <a:graphic>
          <a:graphicData uri="http://schemas.openxmlformats.org/drawingml/2006/table">
            <a:tbl>
              <a:tblPr firstRow="1" bandRow="1">
                <a:tableStyleId>{5C22544A-7EE6-4342-B048-85BDC9FD1C3A}</a:tableStyleId>
              </a:tblPr>
              <a:tblGrid>
                <a:gridCol w="1903940">
                  <a:extLst>
                    <a:ext uri="{9D8B030D-6E8A-4147-A177-3AD203B41FA5}">
                      <a16:colId xmlns:a16="http://schemas.microsoft.com/office/drawing/2014/main" val="20000"/>
                    </a:ext>
                  </a:extLst>
                </a:gridCol>
                <a:gridCol w="1903940">
                  <a:extLst>
                    <a:ext uri="{9D8B030D-6E8A-4147-A177-3AD203B41FA5}">
                      <a16:colId xmlns:a16="http://schemas.microsoft.com/office/drawing/2014/main" val="20001"/>
                    </a:ext>
                  </a:extLst>
                </a:gridCol>
                <a:gridCol w="1903940">
                  <a:extLst>
                    <a:ext uri="{9D8B030D-6E8A-4147-A177-3AD203B41FA5}">
                      <a16:colId xmlns:a16="http://schemas.microsoft.com/office/drawing/2014/main" val="20002"/>
                    </a:ext>
                  </a:extLst>
                </a:gridCol>
                <a:gridCol w="1903940">
                  <a:extLst>
                    <a:ext uri="{9D8B030D-6E8A-4147-A177-3AD203B41FA5}">
                      <a16:colId xmlns:a16="http://schemas.microsoft.com/office/drawing/2014/main" val="621301962"/>
                    </a:ext>
                  </a:extLst>
                </a:gridCol>
              </a:tblGrid>
              <a:tr h="370840">
                <a:tc>
                  <a:txBody>
                    <a:bodyPr/>
                    <a:lstStyle/>
                    <a:p>
                      <a:pPr algn="ctr"/>
                      <a:r>
                        <a:rPr lang="en-GB" dirty="0" smtClean="0"/>
                        <a:t>Moon Region</a:t>
                      </a:r>
                      <a:endParaRPr lang="en-GB" dirty="0"/>
                    </a:p>
                  </a:txBody>
                  <a:tcPr/>
                </a:tc>
                <a:tc>
                  <a:txBody>
                    <a:bodyPr/>
                    <a:lstStyle/>
                    <a:p>
                      <a:pPr algn="ctr"/>
                      <a:r>
                        <a:rPr lang="en-GB" dirty="0" smtClean="0"/>
                        <a:t>Number of Craters</a:t>
                      </a:r>
                      <a:endParaRPr lang="en-GB" dirty="0"/>
                    </a:p>
                  </a:txBody>
                  <a:tcPr/>
                </a:tc>
                <a:tc>
                  <a:txBody>
                    <a:bodyPr/>
                    <a:lstStyle/>
                    <a:p>
                      <a:pPr algn="ctr"/>
                      <a:r>
                        <a:rPr lang="en-GB" dirty="0" smtClean="0"/>
                        <a:t>Size of Largest Crater (cm)</a:t>
                      </a:r>
                      <a:endParaRPr lang="en-GB" dirty="0"/>
                    </a:p>
                  </a:txBody>
                  <a:tcPr/>
                </a:tc>
                <a:tc>
                  <a:txBody>
                    <a:bodyPr/>
                    <a:lstStyle/>
                    <a:p>
                      <a:pPr algn="ctr"/>
                      <a:r>
                        <a:rPr lang="en-GB" dirty="0" smtClean="0"/>
                        <a:t>Description of Region</a:t>
                      </a:r>
                      <a:endParaRPr lang="en-GB" dirty="0"/>
                    </a:p>
                  </a:txBody>
                  <a:tcPr/>
                </a:tc>
                <a:extLst>
                  <a:ext uri="{0D108BD9-81ED-4DB2-BD59-A6C34878D82A}">
                    <a16:rowId xmlns:a16="http://schemas.microsoft.com/office/drawing/2014/main" val="10000"/>
                  </a:ext>
                </a:extLst>
              </a:tr>
              <a:tr h="370840">
                <a:tc>
                  <a:txBody>
                    <a:bodyPr/>
                    <a:lstStyle/>
                    <a:p>
                      <a:pPr algn="ctr"/>
                      <a:r>
                        <a:rPr lang="en-GB" dirty="0" smtClean="0"/>
                        <a:t>Section 1</a:t>
                      </a: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934252951"/>
              </p:ext>
            </p:extLst>
          </p:nvPr>
        </p:nvGraphicFramePr>
        <p:xfrm>
          <a:off x="1524000" y="1484784"/>
          <a:ext cx="6096000" cy="43484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GB" dirty="0" smtClean="0"/>
                        <a:t>Moon Region</a:t>
                      </a:r>
                      <a:endParaRPr lang="en-GB" dirty="0"/>
                    </a:p>
                  </a:txBody>
                  <a:tcPr/>
                </a:tc>
                <a:tc>
                  <a:txBody>
                    <a:bodyPr/>
                    <a:lstStyle/>
                    <a:p>
                      <a:pPr algn="ctr"/>
                      <a:r>
                        <a:rPr lang="en-GB" dirty="0" smtClean="0"/>
                        <a:t>Number of Craters</a:t>
                      </a:r>
                      <a:endParaRPr lang="en-GB" dirty="0"/>
                    </a:p>
                  </a:txBody>
                  <a:tcPr/>
                </a:tc>
                <a:tc>
                  <a:txBody>
                    <a:bodyPr/>
                    <a:lstStyle/>
                    <a:p>
                      <a:pPr algn="ctr"/>
                      <a:r>
                        <a:rPr lang="en-GB" dirty="0" smtClean="0"/>
                        <a:t>Size of Largest Crater (mm)</a:t>
                      </a:r>
                      <a:endParaRPr lang="en-GB" dirty="0"/>
                    </a:p>
                  </a:txBody>
                  <a:tcPr/>
                </a:tc>
                <a:extLst>
                  <a:ext uri="{0D108BD9-81ED-4DB2-BD59-A6C34878D82A}">
                    <a16:rowId xmlns:a16="http://schemas.microsoft.com/office/drawing/2014/main" val="10000"/>
                  </a:ext>
                </a:extLst>
              </a:tr>
              <a:tr h="370840">
                <a:tc>
                  <a:txBody>
                    <a:bodyPr/>
                    <a:lstStyle/>
                    <a:p>
                      <a:pPr algn="ctr"/>
                      <a:r>
                        <a:rPr lang="en-GB" dirty="0" smtClean="0"/>
                        <a:t>Section 1</a:t>
                      </a: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10001"/>
                  </a:ext>
                </a:extLst>
              </a:tr>
              <a:tr h="370840">
                <a:tc>
                  <a:txBody>
                    <a:bodyPr/>
                    <a:lstStyle/>
                    <a:p>
                      <a:pPr algn="ctr"/>
                      <a:r>
                        <a:rPr lang="en-GB" dirty="0" smtClean="0"/>
                        <a:t>Section</a:t>
                      </a:r>
                      <a:r>
                        <a:rPr lang="en-GB" baseline="0" dirty="0" smtClean="0"/>
                        <a:t> 2</a:t>
                      </a:r>
                      <a:endParaRPr lang="en-GB" dirty="0"/>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10002"/>
                  </a:ext>
                </a:extLst>
              </a:tr>
              <a:tr h="370840">
                <a:tc>
                  <a:txBody>
                    <a:bodyPr/>
                    <a:lstStyle/>
                    <a:p>
                      <a:pPr algn="ctr"/>
                      <a:r>
                        <a:rPr lang="en-GB" dirty="0" smtClean="0"/>
                        <a:t>Section 3</a:t>
                      </a:r>
                      <a:endParaRPr lang="en-GB" dirty="0"/>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10003"/>
                  </a:ext>
                </a:extLst>
              </a:tr>
              <a:tr h="370840">
                <a:tc>
                  <a:txBody>
                    <a:bodyPr/>
                    <a:lstStyle/>
                    <a:p>
                      <a:pPr algn="ctr"/>
                      <a:r>
                        <a:rPr lang="en-GB" dirty="0" smtClean="0"/>
                        <a:t>Section 4</a:t>
                      </a:r>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1165426119"/>
                  </a:ext>
                </a:extLst>
              </a:tr>
              <a:tr h="370840">
                <a:tc>
                  <a:txBody>
                    <a:bodyPr/>
                    <a:lstStyle/>
                    <a:p>
                      <a:pPr algn="ctr"/>
                      <a:r>
                        <a:rPr lang="en-GB" dirty="0" smtClean="0"/>
                        <a:t>Section 5</a:t>
                      </a:r>
                      <a:endParaRPr lang="en-GB" dirty="0"/>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2681551553"/>
                  </a:ext>
                </a:extLst>
              </a:tr>
              <a:tr h="370840">
                <a:tc>
                  <a:txBody>
                    <a:bodyPr/>
                    <a:lstStyle/>
                    <a:p>
                      <a:pPr algn="ctr"/>
                      <a:r>
                        <a:rPr lang="en-GB" dirty="0" smtClean="0"/>
                        <a:t>Section 6</a:t>
                      </a:r>
                      <a:endParaRPr lang="en-GB" dirty="0"/>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630612037"/>
                  </a:ext>
                </a:extLst>
              </a:tr>
              <a:tr h="370840">
                <a:tc>
                  <a:txBody>
                    <a:bodyPr/>
                    <a:lstStyle/>
                    <a:p>
                      <a:pPr algn="ctr"/>
                      <a:r>
                        <a:rPr lang="en-GB" dirty="0" smtClean="0"/>
                        <a:t>Section 7</a:t>
                      </a:r>
                      <a:endParaRPr lang="en-GB" dirty="0"/>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3168976045"/>
                  </a:ext>
                </a:extLst>
              </a:tr>
              <a:tr h="370840">
                <a:tc>
                  <a:txBody>
                    <a:bodyPr/>
                    <a:lstStyle/>
                    <a:p>
                      <a:pPr algn="ctr"/>
                      <a:r>
                        <a:rPr lang="en-GB" dirty="0" smtClean="0"/>
                        <a:t>Section 8</a:t>
                      </a:r>
                      <a:endParaRPr lang="en-GB" dirty="0"/>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3120691726"/>
                  </a:ext>
                </a:extLst>
              </a:tr>
              <a:tr h="370840">
                <a:tc>
                  <a:txBody>
                    <a:bodyPr/>
                    <a:lstStyle/>
                    <a:p>
                      <a:pPr algn="ctr"/>
                      <a:r>
                        <a:rPr lang="en-GB" dirty="0" smtClean="0"/>
                        <a:t>Section 9</a:t>
                      </a:r>
                      <a:endParaRPr lang="en-GB" dirty="0"/>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4015567504"/>
                  </a:ext>
                </a:extLst>
              </a:tr>
              <a:tr h="370840">
                <a:tc>
                  <a:txBody>
                    <a:bodyPr/>
                    <a:lstStyle/>
                    <a:p>
                      <a:pPr algn="ctr"/>
                      <a:r>
                        <a:rPr lang="en-GB" dirty="0" smtClean="0"/>
                        <a:t>Section 10</a:t>
                      </a:r>
                      <a:endParaRPr lang="en-GB" dirty="0"/>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val="1466898200"/>
                  </a:ext>
                </a:extLst>
              </a:tr>
            </a:tbl>
          </a:graphicData>
        </a:graphic>
      </p:graphicFrame>
    </p:spTree>
    <p:extLst>
      <p:ext uri="{BB962C8B-B14F-4D97-AF65-F5344CB8AC3E}">
        <p14:creationId xmlns:p14="http://schemas.microsoft.com/office/powerpoint/2010/main" val="293993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Calibrating the Result</a:t>
            </a:r>
            <a:endParaRPr lang="en-GB" dirty="0"/>
          </a:p>
        </p:txBody>
      </p:sp>
      <p:sp>
        <p:nvSpPr>
          <p:cNvPr id="1027" name="Subtitle 2"/>
          <p:cNvSpPr>
            <a:spLocks noGrp="1"/>
          </p:cNvSpPr>
          <p:nvPr>
            <p:ph idx="1"/>
          </p:nvPr>
        </p:nvSpPr>
        <p:spPr>
          <a:xfrm>
            <a:off x="548097" y="1484785"/>
            <a:ext cx="8047806" cy="4032100"/>
          </a:xfrm>
        </p:spPr>
        <p:txBody>
          <a:bodyPr>
            <a:normAutofit fontScale="85000" lnSpcReduction="20000"/>
          </a:bodyPr>
          <a:lstStyle/>
          <a:p>
            <a:pPr>
              <a:lnSpc>
                <a:spcPct val="120000"/>
              </a:lnSpc>
            </a:pPr>
            <a:r>
              <a:rPr lang="en-GB" dirty="0" smtClean="0"/>
              <a:t>We now need to calibrate our results, so that we convert these sizes to the actual size on the Moon’s surface (in kilometres). </a:t>
            </a:r>
          </a:p>
          <a:p>
            <a:pPr>
              <a:lnSpc>
                <a:spcPct val="120000"/>
              </a:lnSpc>
            </a:pPr>
            <a:r>
              <a:rPr lang="en-GB" dirty="0" smtClean="0"/>
              <a:t>To do this we need to measure the </a:t>
            </a:r>
            <a:r>
              <a:rPr lang="en-GB" b="1" dirty="0" smtClean="0"/>
              <a:t>radius</a:t>
            </a:r>
            <a:r>
              <a:rPr lang="en-GB" dirty="0" smtClean="0"/>
              <a:t> of the </a:t>
            </a:r>
            <a:r>
              <a:rPr lang="en-GB" b="1" dirty="0" smtClean="0"/>
              <a:t>Moon</a:t>
            </a:r>
            <a:r>
              <a:rPr lang="en-GB" dirty="0" smtClean="0"/>
              <a:t> on your </a:t>
            </a:r>
            <a:r>
              <a:rPr lang="en-GB" b="1" dirty="0" smtClean="0"/>
              <a:t>poster</a:t>
            </a:r>
            <a:r>
              <a:rPr lang="en-GB" dirty="0" smtClean="0"/>
              <a:t> with a ruler  = _________________ mm. </a:t>
            </a:r>
          </a:p>
          <a:p>
            <a:pPr>
              <a:lnSpc>
                <a:spcPct val="120000"/>
              </a:lnSpc>
            </a:pPr>
            <a:r>
              <a:rPr lang="en-GB" dirty="0" smtClean="0"/>
              <a:t>We also need to know that the </a:t>
            </a:r>
            <a:r>
              <a:rPr lang="en-GB" b="1" dirty="0" smtClean="0"/>
              <a:t>Radius</a:t>
            </a:r>
            <a:r>
              <a:rPr lang="en-GB" dirty="0" smtClean="0"/>
              <a:t> of the actual </a:t>
            </a:r>
            <a:r>
              <a:rPr lang="en-GB" b="1" dirty="0" smtClean="0"/>
              <a:t>Moon</a:t>
            </a:r>
            <a:r>
              <a:rPr lang="en-GB" dirty="0" smtClean="0"/>
              <a:t> = </a:t>
            </a:r>
            <a:r>
              <a:rPr lang="en-GB" b="1" dirty="0" smtClean="0"/>
              <a:t>1738 km</a:t>
            </a:r>
          </a:p>
          <a:p>
            <a:pPr>
              <a:lnSpc>
                <a:spcPct val="120000"/>
              </a:lnSpc>
            </a:pPr>
            <a:r>
              <a:rPr lang="en-GB" dirty="0" smtClean="0"/>
              <a:t>To work out the crater width on the Moon apply this equation:</a:t>
            </a:r>
          </a:p>
        </p:txBody>
      </p:sp>
      <mc:AlternateContent xmlns:mc="http://schemas.openxmlformats.org/markup-compatibility/2006" xmlns:a14="http://schemas.microsoft.com/office/drawing/2010/main">
        <mc:Choice Requires="a14">
          <p:sp>
            <p:nvSpPr>
              <p:cNvPr id="3" name="TextBox 2"/>
              <p:cNvSpPr txBox="1"/>
              <p:nvPr/>
            </p:nvSpPr>
            <p:spPr>
              <a:xfrm>
                <a:off x="1378946" y="5373216"/>
                <a:ext cx="6386107"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𝐶𝑟𝑎𝑡𝑒𝑟</m:t>
                          </m:r>
                          <m:r>
                            <a:rPr lang="en-GB" b="0" i="1" smtClean="0">
                              <a:latin typeface="Cambria Math" panose="02040503050406030204" pitchFamily="18" charset="0"/>
                            </a:rPr>
                            <m:t> </m:t>
                          </m:r>
                          <m:r>
                            <a:rPr lang="en-GB" b="0" i="1" smtClean="0">
                              <a:latin typeface="Cambria Math" panose="02040503050406030204" pitchFamily="18" charset="0"/>
                            </a:rPr>
                            <m:t>𝑊𝑖𝑑𝑡h</m:t>
                          </m:r>
                          <m:r>
                            <a:rPr lang="en-GB" b="0" i="1" smtClean="0">
                              <a:latin typeface="Cambria Math" panose="02040503050406030204" pitchFamily="18" charset="0"/>
                            </a:rPr>
                            <m:t> </m:t>
                          </m:r>
                          <m:r>
                            <a:rPr lang="en-GB" b="0" i="1" smtClean="0">
                              <a:latin typeface="Cambria Math" panose="02040503050406030204" pitchFamily="18" charset="0"/>
                            </a:rPr>
                            <m:t>𝑜𝑛</m:t>
                          </m:r>
                          <m:r>
                            <a:rPr lang="en-GB" b="0" i="1" smtClean="0">
                              <a:latin typeface="Cambria Math" panose="02040503050406030204" pitchFamily="18" charset="0"/>
                            </a:rPr>
                            <m:t> </m:t>
                          </m:r>
                          <m:r>
                            <a:rPr lang="en-GB" b="0" i="1" smtClean="0">
                              <a:latin typeface="Cambria Math" panose="02040503050406030204" pitchFamily="18" charset="0"/>
                            </a:rPr>
                            <m:t>𝑀𝑜𝑜𝑛</m:t>
                          </m:r>
                          <m:r>
                            <a:rPr lang="en-GB" b="0" i="1" smtClean="0">
                              <a:latin typeface="Cambria Math" panose="02040503050406030204" pitchFamily="18" charset="0"/>
                            </a:rPr>
                            <m:t> (</m:t>
                          </m:r>
                          <m:r>
                            <a:rPr lang="en-GB" b="0" i="1" smtClean="0">
                              <a:latin typeface="Cambria Math" panose="02040503050406030204" pitchFamily="18" charset="0"/>
                            </a:rPr>
                            <m:t>𝑘𝑚</m:t>
                          </m:r>
                          <m:r>
                            <a:rPr lang="en-GB" b="0" i="1" smtClean="0">
                              <a:latin typeface="Cambria Math" panose="02040503050406030204" pitchFamily="18" charset="0"/>
                            </a:rPr>
                            <m:t>)</m:t>
                          </m:r>
                        </m:num>
                        <m:den>
                          <m:r>
                            <a:rPr lang="en-GB" b="0" i="1" smtClean="0">
                              <a:latin typeface="Cambria Math" panose="02040503050406030204" pitchFamily="18" charset="0"/>
                            </a:rPr>
                            <m:t>𝑀𝑜𝑜𝑛</m:t>
                          </m:r>
                          <m:r>
                            <a:rPr lang="en-GB" b="0" i="1" smtClean="0">
                              <a:latin typeface="Cambria Math" panose="02040503050406030204" pitchFamily="18" charset="0"/>
                            </a:rPr>
                            <m:t> </m:t>
                          </m:r>
                          <m:r>
                            <a:rPr lang="en-GB" b="0" i="1" smtClean="0">
                              <a:latin typeface="Cambria Math" panose="02040503050406030204" pitchFamily="18" charset="0"/>
                            </a:rPr>
                            <m:t>𝑅𝑎𝑑𝑖𝑢𝑠</m:t>
                          </m:r>
                          <m:r>
                            <a:rPr lang="en-GB" b="0" i="1" smtClean="0">
                              <a:latin typeface="Cambria Math" panose="02040503050406030204" pitchFamily="18" charset="0"/>
                            </a:rPr>
                            <m:t> (</m:t>
                          </m:r>
                          <m:r>
                            <a:rPr lang="en-GB" b="0" i="1" smtClean="0">
                              <a:latin typeface="Cambria Math" panose="02040503050406030204" pitchFamily="18" charset="0"/>
                            </a:rPr>
                            <m:t>𝑘𝑚</m:t>
                          </m:r>
                          <m:r>
                            <a:rPr lang="en-GB" b="0" i="1" smtClean="0">
                              <a:latin typeface="Cambria Math" panose="02040503050406030204" pitchFamily="18" charset="0"/>
                            </a:rPr>
                            <m:t>)</m:t>
                          </m:r>
                        </m:den>
                      </m:f>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𝐶𝑟𝑎𝑡𝑒𝑟</m:t>
                          </m:r>
                          <m:r>
                            <a:rPr lang="en-GB" b="0" i="1" smtClean="0">
                              <a:latin typeface="Cambria Math" panose="02040503050406030204" pitchFamily="18" charset="0"/>
                            </a:rPr>
                            <m:t> </m:t>
                          </m:r>
                          <m:r>
                            <a:rPr lang="en-GB" b="0" i="1" smtClean="0">
                              <a:latin typeface="Cambria Math" panose="02040503050406030204" pitchFamily="18" charset="0"/>
                            </a:rPr>
                            <m:t>𝑊𝑖𝑑𝑡h</m:t>
                          </m:r>
                          <m:r>
                            <a:rPr lang="en-GB" b="0" i="1" smtClean="0">
                              <a:latin typeface="Cambria Math" panose="02040503050406030204" pitchFamily="18" charset="0"/>
                            </a:rPr>
                            <m:t> </m:t>
                          </m:r>
                          <m:r>
                            <a:rPr lang="en-GB" b="0" i="1" smtClean="0">
                              <a:latin typeface="Cambria Math" panose="02040503050406030204" pitchFamily="18" charset="0"/>
                            </a:rPr>
                            <m:t>𝑜𝑛</m:t>
                          </m:r>
                          <m:r>
                            <a:rPr lang="en-GB" b="0" i="1" smtClean="0">
                              <a:latin typeface="Cambria Math" panose="02040503050406030204" pitchFamily="18" charset="0"/>
                            </a:rPr>
                            <m:t> </m:t>
                          </m:r>
                          <m:r>
                            <a:rPr lang="en-GB" b="0" i="1" smtClean="0">
                              <a:latin typeface="Cambria Math" panose="02040503050406030204" pitchFamily="18" charset="0"/>
                            </a:rPr>
                            <m:t>𝑝𝑜𝑠𝑡𝑒𝑟</m:t>
                          </m:r>
                          <m:r>
                            <a:rPr lang="en-GB" b="0" i="1" smtClean="0">
                              <a:latin typeface="Cambria Math" panose="02040503050406030204" pitchFamily="18" charset="0"/>
                            </a:rPr>
                            <m:t> (</m:t>
                          </m:r>
                          <m:r>
                            <a:rPr lang="en-GB" b="0" i="1" smtClean="0">
                              <a:latin typeface="Cambria Math" panose="02040503050406030204" pitchFamily="18" charset="0"/>
                            </a:rPr>
                            <m:t>𝑐𝑚</m:t>
                          </m:r>
                          <m:r>
                            <a:rPr lang="en-GB" b="0" i="1" smtClean="0">
                              <a:latin typeface="Cambria Math" panose="02040503050406030204" pitchFamily="18" charset="0"/>
                            </a:rPr>
                            <m:t>)</m:t>
                          </m:r>
                        </m:num>
                        <m:den>
                          <m:r>
                            <a:rPr lang="en-GB" b="0" i="1" smtClean="0">
                              <a:latin typeface="Cambria Math" panose="02040503050406030204" pitchFamily="18" charset="0"/>
                            </a:rPr>
                            <m:t>𝑀𝑜𝑜𝑛</m:t>
                          </m:r>
                          <m:r>
                            <a:rPr lang="en-GB" b="0" i="1" smtClean="0">
                              <a:latin typeface="Cambria Math" panose="02040503050406030204" pitchFamily="18" charset="0"/>
                            </a:rPr>
                            <m:t> </m:t>
                          </m:r>
                          <m:r>
                            <a:rPr lang="en-GB" b="0" i="1" smtClean="0">
                              <a:latin typeface="Cambria Math" panose="02040503050406030204" pitchFamily="18" charset="0"/>
                            </a:rPr>
                            <m:t>𝑅𝑎𝑑𝑖𝑢𝑠</m:t>
                          </m:r>
                          <m:r>
                            <a:rPr lang="en-GB" b="0" i="1" smtClean="0">
                              <a:latin typeface="Cambria Math" panose="02040503050406030204" pitchFamily="18" charset="0"/>
                            </a:rPr>
                            <m:t> </m:t>
                          </m:r>
                          <m:r>
                            <a:rPr lang="en-GB" b="0" i="1" smtClean="0">
                              <a:latin typeface="Cambria Math" panose="02040503050406030204" pitchFamily="18" charset="0"/>
                            </a:rPr>
                            <m:t>𝑜𝑛</m:t>
                          </m:r>
                          <m:r>
                            <a:rPr lang="en-GB" b="0" i="1" smtClean="0">
                              <a:latin typeface="Cambria Math" panose="02040503050406030204" pitchFamily="18" charset="0"/>
                            </a:rPr>
                            <m:t> </m:t>
                          </m:r>
                          <m:r>
                            <a:rPr lang="en-GB" b="0" i="1" smtClean="0">
                              <a:latin typeface="Cambria Math" panose="02040503050406030204" pitchFamily="18" charset="0"/>
                            </a:rPr>
                            <m:t>𝑝𝑜𝑠𝑡𝑒𝑟</m:t>
                          </m:r>
                          <m:r>
                            <a:rPr lang="en-GB" b="0" i="1" smtClean="0">
                              <a:latin typeface="Cambria Math" panose="02040503050406030204" pitchFamily="18" charset="0"/>
                            </a:rPr>
                            <m:t> (</m:t>
                          </m:r>
                          <m:r>
                            <a:rPr lang="en-GB" b="0" i="1" smtClean="0">
                              <a:latin typeface="Cambria Math" panose="02040503050406030204" pitchFamily="18" charset="0"/>
                            </a:rPr>
                            <m:t>𝑐𝑚</m:t>
                          </m:r>
                          <m:r>
                            <a:rPr lang="en-GB" b="0" i="1" smtClean="0">
                              <a:latin typeface="Cambria Math" panose="02040503050406030204" pitchFamily="18" charset="0"/>
                            </a:rPr>
                            <m:t>)</m:t>
                          </m:r>
                        </m:den>
                      </m:f>
                    </m:oMath>
                  </m:oMathPara>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1378946" y="5373216"/>
                <a:ext cx="6386107" cy="576761"/>
              </a:xfrm>
              <a:prstGeom prst="rect">
                <a:avLst/>
              </a:prstGeom>
              <a:blipFill>
                <a:blip r:embed="rId2"/>
                <a:stretch>
                  <a:fillRect/>
                </a:stretch>
              </a:blipFill>
            </p:spPr>
            <p:txBody>
              <a:bodyPr/>
              <a:lstStyle/>
              <a:p>
                <a:r>
                  <a:rPr lang="en-GB">
                    <a:noFill/>
                  </a:rPr>
                  <a:t> </a:t>
                </a:r>
              </a:p>
            </p:txBody>
          </p:sp>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Describing the </a:t>
            </a:r>
            <a:r>
              <a:rPr lang="en-GB" dirty="0" smtClean="0"/>
              <a:t>Region</a:t>
            </a:r>
            <a:endParaRPr lang="en-GB" dirty="0"/>
          </a:p>
        </p:txBody>
      </p:sp>
      <p:sp>
        <p:nvSpPr>
          <p:cNvPr id="13314" name="Subtitle 2"/>
          <p:cNvSpPr>
            <a:spLocks noGrp="1"/>
          </p:cNvSpPr>
          <p:nvPr>
            <p:ph idx="1"/>
          </p:nvPr>
        </p:nvSpPr>
        <p:spPr>
          <a:xfrm>
            <a:off x="467544" y="1772815"/>
            <a:ext cx="6120680" cy="4095787"/>
          </a:xfrm>
        </p:spPr>
        <p:txBody>
          <a:bodyPr>
            <a:normAutofit fontScale="77500" lnSpcReduction="20000"/>
          </a:bodyPr>
          <a:lstStyle/>
          <a:p>
            <a:pPr>
              <a:lnSpc>
                <a:spcPct val="120000"/>
              </a:lnSpc>
              <a:spcBef>
                <a:spcPct val="20000"/>
              </a:spcBef>
              <a:spcAft>
                <a:spcPts val="600"/>
              </a:spcAft>
              <a:defRPr/>
            </a:pPr>
            <a:r>
              <a:rPr lang="en-GB" dirty="0" smtClean="0"/>
              <a:t>How would you describe the region you’ve been given?</a:t>
            </a:r>
          </a:p>
          <a:p>
            <a:pPr>
              <a:lnSpc>
                <a:spcPct val="120000"/>
              </a:lnSpc>
              <a:spcBef>
                <a:spcPct val="20000"/>
              </a:spcBef>
              <a:spcAft>
                <a:spcPts val="600"/>
              </a:spcAft>
              <a:defRPr/>
            </a:pPr>
            <a:r>
              <a:rPr lang="en-GB" dirty="0" smtClean="0"/>
              <a:t>Is </a:t>
            </a:r>
            <a:r>
              <a:rPr lang="en-GB" dirty="0"/>
              <a:t>it entirely covered in craters or are there any flat regions. </a:t>
            </a:r>
            <a:endParaRPr lang="en-GB" dirty="0" smtClean="0"/>
          </a:p>
          <a:p>
            <a:pPr>
              <a:lnSpc>
                <a:spcPct val="120000"/>
              </a:lnSpc>
              <a:spcBef>
                <a:spcPct val="20000"/>
              </a:spcBef>
              <a:spcAft>
                <a:spcPts val="600"/>
              </a:spcAft>
              <a:defRPr/>
            </a:pPr>
            <a:r>
              <a:rPr lang="en-GB" dirty="0" smtClean="0"/>
              <a:t>What would a </a:t>
            </a:r>
            <a:r>
              <a:rPr lang="en-GB" dirty="0"/>
              <a:t>percentage estimate of how much of the region (i.e. the area) is </a:t>
            </a:r>
            <a:r>
              <a:rPr lang="en-GB" dirty="0" smtClean="0"/>
              <a:t>cratered be?</a:t>
            </a:r>
          </a:p>
          <a:p>
            <a:pPr>
              <a:lnSpc>
                <a:spcPct val="120000"/>
              </a:lnSpc>
              <a:spcBef>
                <a:spcPct val="20000"/>
              </a:spcBef>
              <a:spcAft>
                <a:spcPts val="600"/>
              </a:spcAft>
              <a:defRPr/>
            </a:pPr>
            <a:r>
              <a:rPr lang="en-GB" dirty="0" smtClean="0"/>
              <a:t>Are </a:t>
            </a:r>
            <a:r>
              <a:rPr lang="en-GB" dirty="0"/>
              <a:t>there any mountain ranges visible and if so, how far do they </a:t>
            </a:r>
            <a:r>
              <a:rPr lang="en-GB" dirty="0" smtClean="0"/>
              <a:t>stretch? </a:t>
            </a:r>
          </a:p>
          <a:p>
            <a:pPr>
              <a:lnSpc>
                <a:spcPct val="120000"/>
              </a:lnSpc>
              <a:spcBef>
                <a:spcPct val="20000"/>
              </a:spcBef>
              <a:spcAft>
                <a:spcPts val="600"/>
              </a:spcAft>
              <a:defRPr/>
            </a:pPr>
            <a:r>
              <a:rPr lang="en-GB" dirty="0" smtClean="0"/>
              <a:t>Are </a:t>
            </a:r>
            <a:r>
              <a:rPr lang="en-GB" dirty="0"/>
              <a:t>there any unusual features to be seen</a:t>
            </a:r>
            <a:r>
              <a:rPr lang="en-GB" dirty="0" smtClean="0"/>
              <a:t>?</a:t>
            </a:r>
          </a:p>
          <a:p>
            <a:pPr marL="0" indent="0">
              <a:lnSpc>
                <a:spcPct val="120000"/>
              </a:lnSpc>
              <a:spcBef>
                <a:spcPct val="20000"/>
              </a:spcBef>
              <a:buNone/>
              <a:defRPr/>
            </a:pPr>
            <a:endParaRPr lang="en-GB" dirty="0"/>
          </a:p>
          <a:p>
            <a:pPr marL="0" indent="0">
              <a:lnSpc>
                <a:spcPct val="120000"/>
              </a:lnSpc>
              <a:spcBef>
                <a:spcPct val="20000"/>
              </a:spcBef>
              <a:buNone/>
              <a:defRPr/>
            </a:pPr>
            <a:endParaRPr lang="en-GB" dirty="0"/>
          </a:p>
          <a:p>
            <a:pPr marL="0" indent="0">
              <a:lnSpc>
                <a:spcPct val="120000"/>
              </a:lnSpc>
              <a:buNone/>
            </a:pPr>
            <a:endParaRPr lang="en-GB" altLang="en-US" dirty="0" smtClean="0">
              <a:solidFill>
                <a:schemeClr val="tx1"/>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60500"/>
          <a:stretch/>
        </p:blipFill>
        <p:spPr>
          <a:xfrm rot="5400000">
            <a:off x="5350590" y="2578402"/>
            <a:ext cx="4896544" cy="213324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Discussion</a:t>
            </a:r>
          </a:p>
        </p:txBody>
      </p:sp>
      <p:sp>
        <p:nvSpPr>
          <p:cNvPr id="14338" name="Subtitle 2"/>
          <p:cNvSpPr>
            <a:spLocks noGrp="1"/>
          </p:cNvSpPr>
          <p:nvPr>
            <p:ph idx="1"/>
          </p:nvPr>
        </p:nvSpPr>
        <p:spPr>
          <a:xfrm>
            <a:off x="628650" y="1556793"/>
            <a:ext cx="7886700" cy="4464496"/>
          </a:xfrm>
        </p:spPr>
        <p:txBody>
          <a:bodyPr>
            <a:normAutofit fontScale="92500" lnSpcReduction="20000"/>
          </a:bodyPr>
          <a:lstStyle/>
          <a:p>
            <a:pPr marL="0" indent="0">
              <a:lnSpc>
                <a:spcPct val="110000"/>
              </a:lnSpc>
              <a:spcBef>
                <a:spcPct val="20000"/>
              </a:spcBef>
              <a:buNone/>
              <a:defRPr/>
            </a:pPr>
            <a:r>
              <a:rPr lang="en-GB" dirty="0"/>
              <a:t>Our initial prediction suggested that the lunar surface may have an even covering of asteroid impacts or craters – </a:t>
            </a:r>
            <a:r>
              <a:rPr lang="en-GB" b="1" dirty="0"/>
              <a:t>how does that prediction fit with your results?</a:t>
            </a:r>
          </a:p>
          <a:p>
            <a:pPr marL="0" indent="0">
              <a:lnSpc>
                <a:spcPct val="110000"/>
              </a:lnSpc>
              <a:spcBef>
                <a:spcPct val="20000"/>
              </a:spcBef>
              <a:buNone/>
              <a:defRPr/>
            </a:pPr>
            <a:endParaRPr lang="en-GB" dirty="0"/>
          </a:p>
          <a:p>
            <a:pPr marL="0" indent="0">
              <a:lnSpc>
                <a:spcPct val="110000"/>
              </a:lnSpc>
              <a:spcBef>
                <a:spcPct val="20000"/>
              </a:spcBef>
              <a:buNone/>
              <a:defRPr/>
            </a:pPr>
            <a:r>
              <a:rPr lang="en-GB" dirty="0"/>
              <a:t>Of course, the method we have used will only give us a rough estimate for a limited selection of the Moon’s surface. </a:t>
            </a:r>
            <a:r>
              <a:rPr lang="en-GB" b="1" dirty="0"/>
              <a:t>Can you think of any areas of the process where errors may have crept into your measurements?</a:t>
            </a:r>
          </a:p>
          <a:p>
            <a:pPr marL="0" indent="0">
              <a:lnSpc>
                <a:spcPct val="110000"/>
              </a:lnSpc>
              <a:spcBef>
                <a:spcPct val="20000"/>
              </a:spcBef>
              <a:buNone/>
              <a:defRPr/>
            </a:pPr>
            <a:endParaRPr lang="en-GB" dirty="0"/>
          </a:p>
          <a:p>
            <a:pPr marL="0" indent="0">
              <a:lnSpc>
                <a:spcPct val="110000"/>
              </a:lnSpc>
              <a:spcBef>
                <a:spcPct val="20000"/>
              </a:spcBef>
              <a:buNone/>
              <a:defRPr/>
            </a:pPr>
            <a:r>
              <a:rPr lang="en-GB" dirty="0"/>
              <a:t>Can you think of other ways in which we could identify the differences between different regions of the Moon</a:t>
            </a:r>
            <a:r>
              <a:rPr lang="en-GB" dirty="0" smtClean="0"/>
              <a:t>?</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Extensions:</a:t>
            </a:r>
            <a:endParaRPr lang="en-GB" dirty="0"/>
          </a:p>
        </p:txBody>
      </p:sp>
      <p:sp>
        <p:nvSpPr>
          <p:cNvPr id="15362" name="Subtitle 2"/>
          <p:cNvSpPr>
            <a:spLocks noGrp="1"/>
          </p:cNvSpPr>
          <p:nvPr>
            <p:ph idx="1"/>
          </p:nvPr>
        </p:nvSpPr>
        <p:spPr/>
        <p:txBody>
          <a:bodyPr>
            <a:normAutofit fontScale="77500" lnSpcReduction="20000"/>
          </a:bodyPr>
          <a:lstStyle/>
          <a:p>
            <a:pPr marL="0" indent="0">
              <a:lnSpc>
                <a:spcPct val="120000"/>
              </a:lnSpc>
              <a:spcBef>
                <a:spcPct val="20000"/>
              </a:spcBef>
              <a:buNone/>
              <a:defRPr/>
            </a:pPr>
            <a:r>
              <a:rPr lang="en-GB" dirty="0"/>
              <a:t>Now that you have measured the number of large craters in each section, you may want to record the size of all the craters you labelled, to see if the average size changes from region to region. Would you expect a difference?</a:t>
            </a:r>
          </a:p>
          <a:p>
            <a:pPr marL="0" indent="0">
              <a:lnSpc>
                <a:spcPct val="120000"/>
              </a:lnSpc>
              <a:spcBef>
                <a:spcPct val="20000"/>
              </a:spcBef>
              <a:buNone/>
              <a:defRPr/>
            </a:pPr>
            <a:endParaRPr lang="en-GB" dirty="0"/>
          </a:p>
          <a:p>
            <a:pPr marL="0" indent="0">
              <a:lnSpc>
                <a:spcPct val="120000"/>
              </a:lnSpc>
              <a:spcBef>
                <a:spcPct val="20000"/>
              </a:spcBef>
              <a:buNone/>
              <a:defRPr/>
            </a:pPr>
            <a:r>
              <a:rPr lang="en-GB" dirty="0"/>
              <a:t>You may also want to explore the process of how mountains are created in the centre of craters following an impact.</a:t>
            </a:r>
          </a:p>
          <a:p>
            <a:pPr marL="0" indent="0">
              <a:lnSpc>
                <a:spcPct val="120000"/>
              </a:lnSpc>
              <a:spcBef>
                <a:spcPct val="20000"/>
              </a:spcBef>
              <a:buNone/>
              <a:defRPr/>
            </a:pPr>
            <a:endParaRPr lang="en-GB" dirty="0"/>
          </a:p>
          <a:p>
            <a:pPr marL="0" indent="0">
              <a:lnSpc>
                <a:spcPct val="120000"/>
              </a:lnSpc>
              <a:spcBef>
                <a:spcPct val="20000"/>
              </a:spcBef>
              <a:buNone/>
              <a:defRPr/>
            </a:pPr>
            <a:r>
              <a:rPr lang="en-GB" dirty="0"/>
              <a:t>Look at the </a:t>
            </a:r>
            <a:r>
              <a:rPr lang="en-GB" dirty="0" err="1"/>
              <a:t>Moonsaic</a:t>
            </a:r>
            <a:r>
              <a:rPr lang="en-GB" dirty="0"/>
              <a:t> again, and then try to work out whether it was taken at first or last quarter phase. Try to establish in which direction the Moon orbits the Earth</a:t>
            </a:r>
            <a:r>
              <a:rPr lang="en-GB" dirty="0" smtClean="0"/>
              <a:t>.</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Project</a:t>
            </a:r>
            <a:endParaRPr lang="en-GB" dirty="0"/>
          </a:p>
        </p:txBody>
      </p:sp>
      <p:sp>
        <p:nvSpPr>
          <p:cNvPr id="4098" name="Subtitle 2"/>
          <p:cNvSpPr>
            <a:spLocks noGrp="1"/>
          </p:cNvSpPr>
          <p:nvPr>
            <p:ph sz="half" idx="1"/>
          </p:nvPr>
        </p:nvSpPr>
        <p:spPr>
          <a:xfrm>
            <a:off x="683127" y="2053895"/>
            <a:ext cx="3886200" cy="3259559"/>
          </a:xfrm>
        </p:spPr>
        <p:txBody>
          <a:bodyPr/>
          <a:lstStyle/>
          <a:p>
            <a:pPr marL="0" indent="0">
              <a:lnSpc>
                <a:spcPct val="100000"/>
              </a:lnSpc>
              <a:buNone/>
            </a:pPr>
            <a:r>
              <a:rPr lang="en-GB" altLang="en-US" dirty="0" smtClean="0">
                <a:latin typeface="Calibri" panose="020F0502020204030204" pitchFamily="34" charset="0"/>
              </a:rPr>
              <a:t>We will look in detail </a:t>
            </a:r>
            <a:r>
              <a:rPr lang="en-GB" altLang="en-US" dirty="0">
                <a:latin typeface="Calibri" panose="020F0502020204030204" pitchFamily="34" charset="0"/>
              </a:rPr>
              <a:t>at images of the Moon to determine whether the density, size and appearance of craters varies across the lunar surface</a:t>
            </a:r>
            <a:r>
              <a:rPr lang="en-GB" altLang="en-US" dirty="0" smtClean="0">
                <a:latin typeface="Calibri" panose="020F0502020204030204" pitchFamily="34" charset="0"/>
              </a:rPr>
              <a:t>.</a:t>
            </a:r>
            <a:endParaRPr lang="en-GB" altLang="en-US" dirty="0">
              <a:latin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9327" y="1340768"/>
            <a:ext cx="4248472" cy="468581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Project - </a:t>
            </a:r>
            <a:r>
              <a:rPr lang="en-GB" dirty="0" smtClean="0"/>
              <a:t>Discussion</a:t>
            </a:r>
            <a:endParaRPr lang="en-GB" dirty="0"/>
          </a:p>
        </p:txBody>
      </p:sp>
      <p:sp>
        <p:nvSpPr>
          <p:cNvPr id="5123" name="Subtitle 2"/>
          <p:cNvSpPr>
            <a:spLocks noGrp="1"/>
          </p:cNvSpPr>
          <p:nvPr>
            <p:ph idx="1"/>
          </p:nvPr>
        </p:nvSpPr>
        <p:spPr>
          <a:xfrm>
            <a:off x="405128" y="1484784"/>
            <a:ext cx="8271327" cy="1296144"/>
          </a:xfrm>
        </p:spPr>
        <p:txBody>
          <a:bodyPr>
            <a:normAutofit/>
          </a:bodyPr>
          <a:lstStyle/>
          <a:p>
            <a:pPr marL="0" indent="0">
              <a:lnSpc>
                <a:spcPct val="100000"/>
              </a:lnSpc>
              <a:buNone/>
            </a:pPr>
            <a:r>
              <a:rPr lang="en-GB" altLang="en-US" sz="2200" dirty="0">
                <a:latin typeface="Calibri" panose="020F0502020204030204" pitchFamily="34" charset="0"/>
              </a:rPr>
              <a:t>Whilst there are more accurate ways of measuring the size, density and brightness of objects on the Moon’s surface, </a:t>
            </a:r>
            <a:r>
              <a:rPr lang="en-GB" altLang="en-US" sz="2200" dirty="0" smtClean="0">
                <a:latin typeface="Calibri" panose="020F0502020204030204" pitchFamily="34" charset="0"/>
              </a:rPr>
              <a:t>our activity will provide insight into the creation of features on the lunar surface.</a:t>
            </a:r>
            <a:endParaRPr lang="en-GB" altLang="en-US" sz="2200" dirty="0">
              <a:latin typeface="Calibri" panose="020F0502020204030204" pitchFamily="34" charset="0"/>
            </a:endParaRPr>
          </a:p>
        </p:txBody>
      </p:sp>
      <p:pic>
        <p:nvPicPr>
          <p:cNvPr id="2050" name="Picture 2" descr="Image result for map of the m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704" y="2795888"/>
            <a:ext cx="3218040" cy="252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0244" y="5115156"/>
            <a:ext cx="503664" cy="261610"/>
          </a:xfrm>
          <a:prstGeom prst="rect">
            <a:avLst/>
          </a:prstGeom>
          <a:noFill/>
        </p:spPr>
        <p:txBody>
          <a:bodyPr wrap="none" rtlCol="0">
            <a:spAutoFit/>
          </a:bodyPr>
          <a:lstStyle/>
          <a:p>
            <a:r>
              <a:rPr lang="en-GB" sz="1100" dirty="0" smtClean="0">
                <a:solidFill>
                  <a:schemeClr val="bg1"/>
                </a:solidFill>
              </a:rPr>
              <a:t>NASA</a:t>
            </a:r>
            <a:endParaRPr lang="en-GB" sz="1200" dirty="0">
              <a:solidFill>
                <a:schemeClr val="bg1"/>
              </a:solidFill>
            </a:endParaRPr>
          </a:p>
        </p:txBody>
      </p:sp>
      <p:sp>
        <p:nvSpPr>
          <p:cNvPr id="4" name="TextBox 3"/>
          <p:cNvSpPr txBox="1"/>
          <p:nvPr/>
        </p:nvSpPr>
        <p:spPr>
          <a:xfrm>
            <a:off x="431540" y="5369315"/>
            <a:ext cx="3312368" cy="769441"/>
          </a:xfrm>
          <a:prstGeom prst="rect">
            <a:avLst/>
          </a:prstGeom>
          <a:noFill/>
        </p:spPr>
        <p:txBody>
          <a:bodyPr wrap="square" rtlCol="0">
            <a:spAutoFit/>
          </a:bodyPr>
          <a:lstStyle/>
          <a:p>
            <a:pPr algn="ctr"/>
            <a:r>
              <a:rPr lang="en-GB" sz="1100" dirty="0" smtClean="0"/>
              <a:t>Radar map of the Moon taken by the NASA Lunar Reconnaissance Orbiter showing the height of features on the surface (topology) – the high ground is white and red, and the low ground purple.</a:t>
            </a:r>
            <a:endParaRPr lang="en-GB" sz="1100" dirty="0"/>
          </a:p>
        </p:txBody>
      </p:sp>
      <p:pic>
        <p:nvPicPr>
          <p:cNvPr id="5" name="Picture 4"/>
          <p:cNvPicPr>
            <a:picLocks noChangeAspect="1"/>
          </p:cNvPicPr>
          <p:nvPr/>
        </p:nvPicPr>
        <p:blipFill>
          <a:blip r:embed="rId3"/>
          <a:stretch>
            <a:fillRect/>
          </a:stretch>
        </p:blipFill>
        <p:spPr>
          <a:xfrm>
            <a:off x="4080792" y="2810347"/>
            <a:ext cx="2507432" cy="2805190"/>
          </a:xfrm>
          <a:prstGeom prst="rect">
            <a:avLst/>
          </a:prstGeom>
        </p:spPr>
      </p:pic>
      <p:sp>
        <p:nvSpPr>
          <p:cNvPr id="6" name="TextBox 5"/>
          <p:cNvSpPr txBox="1"/>
          <p:nvPr/>
        </p:nvSpPr>
        <p:spPr>
          <a:xfrm>
            <a:off x="4077611" y="5615537"/>
            <a:ext cx="2510613" cy="430887"/>
          </a:xfrm>
          <a:prstGeom prst="rect">
            <a:avLst/>
          </a:prstGeom>
          <a:noFill/>
        </p:spPr>
        <p:txBody>
          <a:bodyPr wrap="square" rtlCol="0">
            <a:spAutoFit/>
          </a:bodyPr>
          <a:lstStyle/>
          <a:p>
            <a:pPr algn="ctr"/>
            <a:r>
              <a:rPr lang="en-GB" sz="1100" dirty="0" smtClean="0"/>
              <a:t>Geological map of the Moon from the Galileo Spacecraft.</a:t>
            </a:r>
            <a:endParaRPr lang="en-GB" sz="1100" dirty="0"/>
          </a:p>
        </p:txBody>
      </p:sp>
      <p:sp>
        <p:nvSpPr>
          <p:cNvPr id="13" name="TextBox 12"/>
          <p:cNvSpPr txBox="1"/>
          <p:nvPr/>
        </p:nvSpPr>
        <p:spPr>
          <a:xfrm>
            <a:off x="5930877" y="5383346"/>
            <a:ext cx="503664" cy="261610"/>
          </a:xfrm>
          <a:prstGeom prst="rect">
            <a:avLst/>
          </a:prstGeom>
          <a:noFill/>
        </p:spPr>
        <p:txBody>
          <a:bodyPr wrap="none" rtlCol="0">
            <a:spAutoFit/>
          </a:bodyPr>
          <a:lstStyle/>
          <a:p>
            <a:r>
              <a:rPr lang="en-GB" sz="1100" dirty="0" smtClean="0">
                <a:solidFill>
                  <a:schemeClr val="bg1"/>
                </a:solidFill>
              </a:rPr>
              <a:t>NASA</a:t>
            </a:r>
            <a:endParaRPr lang="en-GB" sz="1200" dirty="0">
              <a:solidFill>
                <a:schemeClr val="bg1"/>
              </a:solidFill>
            </a:endParaRPr>
          </a:p>
        </p:txBody>
      </p:sp>
      <p:sp>
        <p:nvSpPr>
          <p:cNvPr id="8" name="TextBox 7"/>
          <p:cNvSpPr txBox="1"/>
          <p:nvPr/>
        </p:nvSpPr>
        <p:spPr>
          <a:xfrm>
            <a:off x="6579024" y="2935670"/>
            <a:ext cx="2097614" cy="2554545"/>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CC00CC"/>
                </a:solidFill>
              </a:rPr>
              <a:t>Bright pink </a:t>
            </a:r>
            <a:r>
              <a:rPr lang="en-GB" sz="1600" dirty="0" smtClean="0"/>
              <a:t>– highlands</a:t>
            </a:r>
          </a:p>
          <a:p>
            <a:pPr marL="285750" indent="-285750">
              <a:buFont typeface="Arial" panose="020B0604020202020204" pitchFamily="34" charset="0"/>
              <a:buChar char="•"/>
            </a:pPr>
            <a:r>
              <a:rPr lang="en-GB" sz="1600" dirty="0" smtClean="0">
                <a:solidFill>
                  <a:srgbClr val="0033CC"/>
                </a:solidFill>
              </a:rPr>
              <a:t>Blue</a:t>
            </a:r>
            <a:r>
              <a:rPr lang="en-GB" sz="1600" dirty="0" smtClean="0"/>
              <a:t> to </a:t>
            </a:r>
            <a:r>
              <a:rPr lang="en-GB" sz="1600" dirty="0" smtClean="0">
                <a:solidFill>
                  <a:srgbClr val="FF6600"/>
                </a:solidFill>
              </a:rPr>
              <a:t>orange</a:t>
            </a:r>
            <a:r>
              <a:rPr lang="en-GB" sz="1600" dirty="0" smtClean="0"/>
              <a:t> – volcanic lava flows</a:t>
            </a:r>
          </a:p>
          <a:p>
            <a:pPr marL="285750" indent="-285750">
              <a:buFont typeface="Arial" panose="020B0604020202020204" pitchFamily="34" charset="0"/>
              <a:buChar char="•"/>
            </a:pPr>
            <a:r>
              <a:rPr lang="en-GB" sz="1600" dirty="0" smtClean="0">
                <a:solidFill>
                  <a:srgbClr val="000099"/>
                </a:solidFill>
              </a:rPr>
              <a:t>Dark blue </a:t>
            </a:r>
            <a:r>
              <a:rPr lang="en-GB" sz="1600" dirty="0" smtClean="0"/>
              <a:t>– titanium rich ‘sea’</a:t>
            </a:r>
          </a:p>
          <a:p>
            <a:pPr marL="285750" indent="-285750">
              <a:buFont typeface="Arial" panose="020B0604020202020204" pitchFamily="34" charset="0"/>
              <a:buChar char="•"/>
            </a:pPr>
            <a:r>
              <a:rPr lang="en-GB" sz="1600" dirty="0" smtClean="0">
                <a:solidFill>
                  <a:srgbClr val="00B050"/>
                </a:solidFill>
              </a:rPr>
              <a:t>Green</a:t>
            </a:r>
            <a:r>
              <a:rPr lang="en-GB" sz="1600" dirty="0" smtClean="0"/>
              <a:t> to </a:t>
            </a:r>
            <a:r>
              <a:rPr lang="en-GB" sz="1600" dirty="0" smtClean="0">
                <a:solidFill>
                  <a:schemeClr val="accent2"/>
                </a:solidFill>
              </a:rPr>
              <a:t>orange</a:t>
            </a:r>
            <a:r>
              <a:rPr lang="en-GB" sz="1600" dirty="0" smtClean="0"/>
              <a:t> – ‘seas’</a:t>
            </a:r>
          </a:p>
          <a:p>
            <a:pPr marL="285750" indent="-285750">
              <a:buFont typeface="Arial" panose="020B0604020202020204" pitchFamily="34" charset="0"/>
              <a:buChar char="•"/>
            </a:pPr>
            <a:r>
              <a:rPr lang="en-GB" sz="1600" dirty="0" smtClean="0">
                <a:solidFill>
                  <a:srgbClr val="00B0F0"/>
                </a:solidFill>
              </a:rPr>
              <a:t>Light blue </a:t>
            </a:r>
            <a:r>
              <a:rPr lang="en-GB" sz="1600" dirty="0" smtClean="0"/>
              <a:t>– thin mineral rich soil</a:t>
            </a:r>
            <a:endParaRPr lang="en-GB" sz="1600" dirty="0"/>
          </a:p>
        </p:txBody>
      </p:sp>
      <p:sp>
        <p:nvSpPr>
          <p:cNvPr id="10" name="Rectangle 9"/>
          <p:cNvSpPr/>
          <p:nvPr/>
        </p:nvSpPr>
        <p:spPr>
          <a:xfrm>
            <a:off x="405128" y="2735468"/>
            <a:ext cx="3338780" cy="3403288"/>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sp>
        <p:nvSpPr>
          <p:cNvPr id="17" name="Rectangle 16"/>
          <p:cNvSpPr/>
          <p:nvPr/>
        </p:nvSpPr>
        <p:spPr>
          <a:xfrm>
            <a:off x="3995935" y="2735468"/>
            <a:ext cx="4680519" cy="3403288"/>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mtClean="0"/>
              <a:t>Background</a:t>
            </a:r>
            <a:endParaRPr lang="en-GB" dirty="0"/>
          </a:p>
        </p:txBody>
      </p:sp>
      <p:sp>
        <p:nvSpPr>
          <p:cNvPr id="6146" name="Subtitle 2"/>
          <p:cNvSpPr>
            <a:spLocks noGrp="1"/>
          </p:cNvSpPr>
          <p:nvPr>
            <p:ph idx="1"/>
          </p:nvPr>
        </p:nvSpPr>
        <p:spPr>
          <a:xfrm>
            <a:off x="628650" y="1628800"/>
            <a:ext cx="7886700" cy="4351338"/>
          </a:xfrm>
        </p:spPr>
        <p:txBody>
          <a:bodyPr>
            <a:normAutofit fontScale="85000" lnSpcReduction="20000"/>
          </a:bodyPr>
          <a:lstStyle/>
          <a:p>
            <a:pPr>
              <a:lnSpc>
                <a:spcPct val="120000"/>
              </a:lnSpc>
            </a:pPr>
            <a:r>
              <a:rPr lang="en-GB" altLang="en-US" dirty="0" smtClean="0"/>
              <a:t>The Moon is our nearest neighbour in space, and the only celestial body on which we can see surface detail without the need for a telescope. </a:t>
            </a:r>
          </a:p>
          <a:p>
            <a:pPr>
              <a:lnSpc>
                <a:spcPct val="120000"/>
              </a:lnSpc>
            </a:pPr>
            <a:r>
              <a:rPr lang="en-GB" altLang="en-US" dirty="0" smtClean="0"/>
              <a:t>Look more closely, however, and it is soon apparent that the lunar surface is not smooth, but hosts a variety of dark and bright regions, mountain ranges and thousands upon thousands of craters. </a:t>
            </a:r>
          </a:p>
          <a:p>
            <a:pPr>
              <a:lnSpc>
                <a:spcPct val="120000"/>
              </a:lnSpc>
            </a:pPr>
            <a:r>
              <a:rPr lang="en-GB" altLang="en-US" dirty="0" smtClean="0"/>
              <a:t>In this exercise we will examine image data of the Moon taken by the Liverpool Telescope, and use it to try and quantify those surface changes.</a:t>
            </a:r>
            <a:endParaRPr lang="en-GB"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Moon Phases</a:t>
            </a:r>
            <a:br>
              <a:rPr lang="en-GB" dirty="0" smtClean="0"/>
            </a:br>
            <a:endParaRPr lang="en-GB" dirty="0"/>
          </a:p>
        </p:txBody>
      </p:sp>
      <p:sp>
        <p:nvSpPr>
          <p:cNvPr id="4" name="Content Placeholder 3"/>
          <p:cNvSpPr>
            <a:spLocks noGrp="1"/>
          </p:cNvSpPr>
          <p:nvPr>
            <p:ph idx="1"/>
          </p:nvPr>
        </p:nvSpPr>
        <p:spPr>
          <a:xfrm>
            <a:off x="596818" y="1327370"/>
            <a:ext cx="5373086" cy="1872208"/>
          </a:xfrm>
        </p:spPr>
        <p:txBody>
          <a:bodyPr>
            <a:normAutofit fontScale="77500" lnSpcReduction="20000"/>
          </a:bodyPr>
          <a:lstStyle/>
          <a:p>
            <a:pPr marL="0" indent="0">
              <a:lnSpc>
                <a:spcPct val="120000"/>
              </a:lnSpc>
              <a:buNone/>
            </a:pPr>
            <a:r>
              <a:rPr lang="en-GB" altLang="en-US" dirty="0">
                <a:latin typeface="Calibri" panose="020F0502020204030204" pitchFamily="34" charset="0"/>
              </a:rPr>
              <a:t>When the phase of the Moon is </a:t>
            </a:r>
            <a:r>
              <a:rPr lang="en-GB" altLang="en-US" b="1" dirty="0">
                <a:latin typeface="Calibri" panose="020F0502020204030204" pitchFamily="34" charset="0"/>
              </a:rPr>
              <a:t>full</a:t>
            </a:r>
            <a:r>
              <a:rPr lang="en-GB" altLang="en-US" dirty="0">
                <a:latin typeface="Calibri" panose="020F0502020204030204" pitchFamily="34" charset="0"/>
              </a:rPr>
              <a:t>, the Sun is right behind us and sunlight falls straight down onto the lunar surface. As a result, it can be hard to determine the exact nature of crater features – especially in bright regions</a:t>
            </a:r>
            <a:r>
              <a:rPr lang="en-GB" altLang="en-US" dirty="0" smtClean="0">
                <a:latin typeface="Calibri" panose="020F0502020204030204" pitchFamily="34" charset="0"/>
              </a:rPr>
              <a:t>.</a:t>
            </a:r>
            <a:endParaRPr lang="en-GB" altLang="en-US" dirty="0">
              <a:latin typeface="Calibri" panose="020F0502020204030204" pitchFamily="34" charset="0"/>
            </a:endParaRPr>
          </a:p>
        </p:txBody>
      </p:sp>
      <p:pic>
        <p:nvPicPr>
          <p:cNvPr id="3" name="Picture 2"/>
          <p:cNvPicPr>
            <a:picLocks noChangeAspect="1"/>
          </p:cNvPicPr>
          <p:nvPr/>
        </p:nvPicPr>
        <p:blipFill>
          <a:blip r:embed="rId2"/>
          <a:stretch>
            <a:fillRect/>
          </a:stretch>
        </p:blipFill>
        <p:spPr>
          <a:xfrm>
            <a:off x="6089518" y="931326"/>
            <a:ext cx="2658946" cy="266429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4037" y="3647587"/>
            <a:ext cx="1784427" cy="2589725"/>
          </a:xfrm>
          <a:prstGeom prst="rect">
            <a:avLst/>
          </a:prstGeom>
        </p:spPr>
      </p:pic>
      <p:sp>
        <p:nvSpPr>
          <p:cNvPr id="5" name="Rectangle 4"/>
          <p:cNvSpPr/>
          <p:nvPr/>
        </p:nvSpPr>
        <p:spPr>
          <a:xfrm>
            <a:off x="596818" y="4049897"/>
            <a:ext cx="6207430" cy="1785104"/>
          </a:xfrm>
          <a:prstGeom prst="rect">
            <a:avLst/>
          </a:prstGeom>
        </p:spPr>
        <p:txBody>
          <a:bodyPr wrap="square">
            <a:spAutoFit/>
          </a:bodyPr>
          <a:lstStyle/>
          <a:p>
            <a:pPr>
              <a:spcBef>
                <a:spcPct val="20000"/>
              </a:spcBef>
            </a:pPr>
            <a:r>
              <a:rPr lang="en-GB" altLang="en-US" sz="2200" dirty="0">
                <a:latin typeface="Calibri" panose="020F0502020204030204" pitchFamily="34" charset="0"/>
              </a:rPr>
              <a:t>However, when the Moon is close to </a:t>
            </a:r>
            <a:r>
              <a:rPr lang="en-GB" altLang="en-US" sz="2200" b="1" dirty="0">
                <a:latin typeface="Calibri" panose="020F0502020204030204" pitchFamily="34" charset="0"/>
              </a:rPr>
              <a:t>first quarter </a:t>
            </a:r>
            <a:r>
              <a:rPr lang="en-GB" altLang="en-US" sz="2200" dirty="0">
                <a:latin typeface="Calibri" panose="020F0502020204030204" pitchFamily="34" charset="0"/>
              </a:rPr>
              <a:t>or </a:t>
            </a:r>
            <a:r>
              <a:rPr lang="en-GB" altLang="en-US" sz="2200" b="1" dirty="0">
                <a:latin typeface="Calibri" panose="020F0502020204030204" pitchFamily="34" charset="0"/>
              </a:rPr>
              <a:t>last quarter </a:t>
            </a:r>
            <a:r>
              <a:rPr lang="en-GB" altLang="en-US" sz="2200" dirty="0">
                <a:latin typeface="Calibri" panose="020F0502020204030204" pitchFamily="34" charset="0"/>
              </a:rPr>
              <a:t>phase, it is often easier to spot the extent of craters, due to the shadows that are cast. In a sense, shadows can make the surface of an object appear more 3 dimensional.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Prediction</a:t>
            </a:r>
            <a:endParaRPr lang="en-GB" dirty="0"/>
          </a:p>
        </p:txBody>
      </p:sp>
      <p:sp>
        <p:nvSpPr>
          <p:cNvPr id="8194" name="Subtitle 2"/>
          <p:cNvSpPr>
            <a:spLocks noGrp="1"/>
          </p:cNvSpPr>
          <p:nvPr>
            <p:ph sz="half" idx="1"/>
          </p:nvPr>
        </p:nvSpPr>
        <p:spPr/>
        <p:txBody>
          <a:bodyPr>
            <a:normAutofit fontScale="70000" lnSpcReduction="20000"/>
          </a:bodyPr>
          <a:lstStyle/>
          <a:p>
            <a:pPr marL="0" indent="0">
              <a:lnSpc>
                <a:spcPct val="120000"/>
              </a:lnSpc>
              <a:buNone/>
            </a:pPr>
            <a:r>
              <a:rPr lang="en-GB" altLang="en-US" dirty="0"/>
              <a:t>If </a:t>
            </a:r>
            <a:r>
              <a:rPr lang="en-GB" altLang="en-US" dirty="0" smtClean="0"/>
              <a:t>we </a:t>
            </a:r>
            <a:r>
              <a:rPr lang="en-GB" altLang="en-US" dirty="0"/>
              <a:t>were to examine an image of a small planet, such as </a:t>
            </a:r>
            <a:r>
              <a:rPr lang="en-GB" altLang="en-US" dirty="0" smtClean="0"/>
              <a:t>Mercury, we </a:t>
            </a:r>
            <a:r>
              <a:rPr lang="en-GB" altLang="en-US" dirty="0"/>
              <a:t>might expect that the surface of similar rocky objects would have a roughly even spread of craters. </a:t>
            </a:r>
          </a:p>
          <a:p>
            <a:pPr marL="0" indent="0">
              <a:lnSpc>
                <a:spcPct val="120000"/>
              </a:lnSpc>
              <a:buNone/>
            </a:pPr>
            <a:endParaRPr lang="en-GB" altLang="en-US" dirty="0"/>
          </a:p>
          <a:p>
            <a:pPr marL="0" indent="0">
              <a:lnSpc>
                <a:spcPct val="120000"/>
              </a:lnSpc>
              <a:buNone/>
            </a:pPr>
            <a:r>
              <a:rPr lang="en-GB" altLang="en-US" dirty="0"/>
              <a:t>After all, the asteroids that created the larger craters we see would have been fairly evenly spread throughout the early Solar System, when the majority of impacts took </a:t>
            </a:r>
            <a:r>
              <a:rPr lang="en-GB" altLang="en-US" dirty="0" smtClean="0"/>
              <a:t>place.</a:t>
            </a:r>
            <a:endParaRPr lang="en-GB" altLang="en-US" dirty="0"/>
          </a:p>
        </p:txBody>
      </p:sp>
      <p:sp>
        <p:nvSpPr>
          <p:cNvPr id="8197" name="TextBox 6"/>
          <p:cNvSpPr txBox="1">
            <a:spLocks noChangeArrowheads="1"/>
          </p:cNvSpPr>
          <p:nvPr/>
        </p:nvSpPr>
        <p:spPr bwMode="auto">
          <a:xfrm>
            <a:off x="5031581" y="5605107"/>
            <a:ext cx="3571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600" dirty="0"/>
              <a:t>The planet Mercury </a:t>
            </a:r>
            <a:r>
              <a:rPr lang="en-GB" altLang="en-US" sz="1600" dirty="0" smtClean="0"/>
              <a:t>© NASA</a:t>
            </a:r>
            <a:endParaRPr lang="en-GB" altLang="en-US" sz="1600" dirty="0"/>
          </a:p>
        </p:txBody>
      </p:sp>
      <p:pic>
        <p:nvPicPr>
          <p:cNvPr id="6" name="Picture 2" descr="Image result for mercury na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519" y="1728610"/>
            <a:ext cx="3810000" cy="3838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The Task – Surface </a:t>
            </a:r>
            <a:r>
              <a:rPr lang="en-GB" altLang="en-US" dirty="0" smtClean="0"/>
              <a:t>Analysis</a:t>
            </a:r>
            <a:endParaRPr lang="en-GB" dirty="0"/>
          </a:p>
        </p:txBody>
      </p:sp>
      <p:sp>
        <p:nvSpPr>
          <p:cNvPr id="9218" name="Subtitle 2"/>
          <p:cNvSpPr>
            <a:spLocks noGrp="1"/>
          </p:cNvSpPr>
          <p:nvPr>
            <p:ph idx="1"/>
          </p:nvPr>
        </p:nvSpPr>
        <p:spPr>
          <a:xfrm>
            <a:off x="628650" y="1615282"/>
            <a:ext cx="7975798" cy="1317625"/>
          </a:xfrm>
        </p:spPr>
        <p:txBody>
          <a:bodyPr>
            <a:normAutofit fontScale="77500" lnSpcReduction="20000"/>
          </a:bodyPr>
          <a:lstStyle/>
          <a:p>
            <a:pPr marL="0" indent="0">
              <a:lnSpc>
                <a:spcPct val="110000"/>
              </a:lnSpc>
              <a:buNone/>
            </a:pPr>
            <a:r>
              <a:rPr lang="en-GB" altLang="en-US" dirty="0"/>
              <a:t>Out task is to select </a:t>
            </a:r>
            <a:r>
              <a:rPr lang="en-GB" altLang="en-US" dirty="0" smtClean="0"/>
              <a:t>around 10 regions </a:t>
            </a:r>
            <a:r>
              <a:rPr lang="en-GB" altLang="en-US" dirty="0"/>
              <a:t>of the Moon </a:t>
            </a:r>
            <a:r>
              <a:rPr lang="en-GB" altLang="en-US" dirty="0" smtClean="0"/>
              <a:t>to investigate in small groups. </a:t>
            </a:r>
            <a:r>
              <a:rPr lang="en-GB" altLang="en-US" dirty="0"/>
              <a:t>By taking a few measurements and recording what we see, we can start to quantify the differences between the chosen areas. </a:t>
            </a:r>
          </a:p>
        </p:txBody>
      </p:sp>
      <p:pic>
        <p:nvPicPr>
          <p:cNvPr id="9220" name="Picture 22" descr="C:\Users\Chris\Documents\Cosmos\Learning Activities\Lunar Craters\Resources\mo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3143250"/>
            <a:ext cx="2417762" cy="2667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21" descr="C:\Users\Chris\Documents\Cosmos\Learning Activities\Lunar Craters\Resources\mo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3714750"/>
            <a:ext cx="2417762" cy="2667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23" descr="C:\Users\Chris\Documents\Cosmos\Learning Activities\Lunar Craters\Resources\moon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3286125"/>
            <a:ext cx="2417762" cy="2667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Assembling the </a:t>
            </a:r>
            <a:r>
              <a:rPr lang="en-GB" dirty="0" err="1" smtClean="0"/>
              <a:t>Moonsaic</a:t>
            </a:r>
            <a:endParaRPr lang="en-GB" dirty="0"/>
          </a:p>
        </p:txBody>
      </p:sp>
      <p:sp>
        <p:nvSpPr>
          <p:cNvPr id="10242" name="Subtitle 2"/>
          <p:cNvSpPr>
            <a:spLocks noGrp="1"/>
          </p:cNvSpPr>
          <p:nvPr>
            <p:ph idx="1"/>
          </p:nvPr>
        </p:nvSpPr>
        <p:spPr>
          <a:xfrm>
            <a:off x="628650" y="1825625"/>
            <a:ext cx="7886700" cy="2755503"/>
          </a:xfrm>
        </p:spPr>
        <p:txBody>
          <a:bodyPr>
            <a:normAutofit fontScale="85000" lnSpcReduction="10000"/>
          </a:bodyPr>
          <a:lstStyle/>
          <a:p>
            <a:pPr marL="0" indent="0">
              <a:lnSpc>
                <a:spcPct val="110000"/>
              </a:lnSpc>
              <a:spcAft>
                <a:spcPts val="1200"/>
              </a:spcAft>
              <a:buNone/>
            </a:pPr>
            <a:r>
              <a:rPr lang="en-GB" altLang="en-US" dirty="0"/>
              <a:t>Now that we know the task, we need to assemble a large mosaic of the </a:t>
            </a:r>
            <a:r>
              <a:rPr lang="en-GB" altLang="en-US" dirty="0" smtClean="0"/>
              <a:t>20 </a:t>
            </a:r>
            <a:r>
              <a:rPr lang="en-GB" altLang="en-US" dirty="0"/>
              <a:t>Moon images so that we can select a few regions of the lunar surface to explore. </a:t>
            </a:r>
            <a:endParaRPr lang="en-GB" altLang="en-US" dirty="0" smtClean="0"/>
          </a:p>
          <a:p>
            <a:pPr marL="0" indent="0">
              <a:lnSpc>
                <a:spcPct val="110000"/>
              </a:lnSpc>
              <a:buNone/>
            </a:pPr>
            <a:r>
              <a:rPr lang="en-GB" altLang="en-US" dirty="0" smtClean="0"/>
              <a:t> You can </a:t>
            </a:r>
            <a:r>
              <a:rPr lang="en-GB" altLang="en-US" dirty="0"/>
              <a:t>print </a:t>
            </a:r>
            <a:r>
              <a:rPr lang="en-GB" altLang="en-US" dirty="0" smtClean="0"/>
              <a:t>these images out </a:t>
            </a:r>
            <a:r>
              <a:rPr lang="en-GB" altLang="en-US" dirty="0"/>
              <a:t>and stick them together – like a jigsaw puzzle. Note that each image overlaps slightly, which will help to match the edges and glue them securely</a:t>
            </a:r>
            <a:r>
              <a:rPr lang="en-GB" altLang="en-US" dirty="0" smtClean="0"/>
              <a:t>.</a:t>
            </a:r>
            <a:endParaRPr lang="en-GB" altLang="en-US" dirty="0"/>
          </a:p>
        </p:txBody>
      </p:sp>
      <p:pic>
        <p:nvPicPr>
          <p:cNvPr id="10244" name="Picture 2" descr="C:\Users\Chris\Pictures\moon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4768304"/>
            <a:ext cx="5080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Moonsaic</a:t>
            </a:r>
            <a:endParaRPr lang="en-GB" dirty="0"/>
          </a:p>
        </p:txBody>
      </p:sp>
      <p:sp>
        <p:nvSpPr>
          <p:cNvPr id="11266" name="Subtitle 2"/>
          <p:cNvSpPr>
            <a:spLocks noGrp="1"/>
          </p:cNvSpPr>
          <p:nvPr>
            <p:ph sz="half" idx="1"/>
          </p:nvPr>
        </p:nvSpPr>
        <p:spPr>
          <a:xfrm>
            <a:off x="628650" y="1825625"/>
            <a:ext cx="3657600" cy="4351338"/>
          </a:xfrm>
        </p:spPr>
        <p:txBody>
          <a:bodyPr/>
          <a:lstStyle/>
          <a:p>
            <a:pPr marL="0" indent="0">
              <a:buNone/>
            </a:pPr>
            <a:r>
              <a:rPr lang="en-GB" altLang="en-US" dirty="0" smtClean="0"/>
              <a:t>This is how your mosaic image of the Moon should look when finished:</a:t>
            </a:r>
          </a:p>
          <a:p>
            <a:pPr marL="0" indent="0">
              <a:buNone/>
            </a:pPr>
            <a:endParaRPr lang="en-GB" altLang="en-US" dirty="0"/>
          </a:p>
          <a:p>
            <a:pPr marL="0" indent="0">
              <a:buNone/>
            </a:pPr>
            <a:endParaRPr lang="en-GB" altLang="en-US" dirty="0" smtClean="0"/>
          </a:p>
          <a:p>
            <a:pPr marL="0" indent="0">
              <a:buNone/>
            </a:pPr>
            <a:endParaRPr lang="en-GB" altLang="en-US" dirty="0"/>
          </a:p>
          <a:p>
            <a:pPr marL="0" indent="0">
              <a:buNone/>
            </a:pPr>
            <a:r>
              <a:rPr lang="en-GB" altLang="en-US" dirty="0" smtClean="0"/>
              <a:t>Have </a:t>
            </a:r>
            <a:r>
              <a:rPr lang="en-GB" altLang="en-US" dirty="0"/>
              <a:t>fun!</a:t>
            </a:r>
          </a:p>
          <a:p>
            <a:pPr marL="0" indent="0">
              <a:buNone/>
            </a:pPr>
            <a:endParaRPr lang="en-GB" altLang="en-US" dirty="0"/>
          </a:p>
          <a:p>
            <a:pPr marL="0" indent="0" eaLnBrk="1" hangingPunct="1">
              <a:buNone/>
            </a:pPr>
            <a:endParaRPr lang="en-GB" altLang="en-US" dirty="0" smtClean="0">
              <a:solidFill>
                <a:schemeClr val="tx1"/>
              </a:solidFill>
            </a:endParaRPr>
          </a:p>
        </p:txBody>
      </p:sp>
      <p:pic>
        <p:nvPicPr>
          <p:cNvPr id="11268" name="Picture 2" descr="Map of the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903" y="571500"/>
            <a:ext cx="3975693" cy="552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s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o" id="{AE25CF24-7035-4394-8C30-EF1394BAA3C2}" vid="{FDC0CF3E-6015-4788-BDEA-6452A7E9D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nso</Template>
  <TotalTime>820</TotalTime>
  <Words>1258</Words>
  <Application>Microsoft Office PowerPoint</Application>
  <PresentationFormat>On-screen Show (4:3)</PresentationFormat>
  <Paragraphs>97</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Cambria Math</vt:lpstr>
      <vt:lpstr>nso</vt:lpstr>
      <vt:lpstr>Analysing Lunar Craters </vt:lpstr>
      <vt:lpstr>The Project</vt:lpstr>
      <vt:lpstr>The Project - Discussion</vt:lpstr>
      <vt:lpstr>Background</vt:lpstr>
      <vt:lpstr>Moon Phases </vt:lpstr>
      <vt:lpstr>Prediction</vt:lpstr>
      <vt:lpstr>The Task – Surface Analysis</vt:lpstr>
      <vt:lpstr>Assembling the Moonsaic</vt:lpstr>
      <vt:lpstr>Moonsaic</vt:lpstr>
      <vt:lpstr>Making your Measurements</vt:lpstr>
      <vt:lpstr>Results</vt:lpstr>
      <vt:lpstr>Calibrating the Result</vt:lpstr>
      <vt:lpstr>Describing the Region</vt:lpstr>
      <vt:lpstr>Discussion</vt:lpstr>
      <vt:lpstr>Extensions:</vt:lpstr>
    </vt:vector>
  </TitlesOfParts>
  <Company>Liverpool John Moores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Leigh</dc:creator>
  <cp:lastModifiedBy>Stacey Habergham</cp:lastModifiedBy>
  <cp:revision>140</cp:revision>
  <dcterms:created xsi:type="dcterms:W3CDTF">2008-08-31T19:27:24Z</dcterms:created>
  <dcterms:modified xsi:type="dcterms:W3CDTF">2018-08-15T10:10:59Z</dcterms:modified>
</cp:coreProperties>
</file>